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sldIdLst>
    <p:sldId id="273" r:id="rId2"/>
    <p:sldId id="258" r:id="rId3"/>
    <p:sldId id="275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91" r:id="rId13"/>
    <p:sldId id="290" r:id="rId14"/>
    <p:sldId id="292" r:id="rId15"/>
    <p:sldId id="286" r:id="rId16"/>
    <p:sldId id="287" r:id="rId17"/>
    <p:sldId id="288" r:id="rId18"/>
    <p:sldId id="289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5" r:id="rId28"/>
    <p:sldId id="302" r:id="rId29"/>
    <p:sldId id="303" r:id="rId30"/>
    <p:sldId id="304" r:id="rId31"/>
    <p:sldId id="324" r:id="rId32"/>
    <p:sldId id="325" r:id="rId33"/>
    <p:sldId id="326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B0B"/>
    <a:srgbClr val="DAE8FC"/>
    <a:srgbClr val="E1D5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E50F1-68EB-464A-B76C-CF3702AC1357}" type="datetimeFigureOut">
              <a:rPr lang="pt-BR" smtClean="0"/>
              <a:t>27/03/2025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5969D-45FA-49F4-93ED-59A8EFC58D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116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21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5AC1B-81B3-62DE-64CA-DB1DA613D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A27DDA4-4F94-E54B-C886-665F8F7A5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8E97DE-D5B2-DD46-8FDB-36A4484B4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D122B4-4B4D-8936-358B-150084455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115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B2410-D0F9-126C-F179-0C097F30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203954-8C82-9660-7B2F-62B98C681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80C2A5E-2482-CABA-D9F0-E62821BC3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6C5570-644F-78FC-418E-4B39B952F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242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1DE06-C815-8AD9-C475-FCBBAA02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E86D5D2-68F7-F8FB-603B-FD3CD9E54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B6F17D-AEC6-2D9C-FE90-EDA71F4F8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373D6E-CA07-EFB6-D026-CD9D64E01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63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7E9D4-C593-BE5C-6E37-653DF2A8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DA05D83-278A-015E-6F8E-A9EFEF19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064F3D-6FBF-5E51-76AE-64CA1DFFE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66D39F-B9F7-E455-BB7D-F8ADA399D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040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B4E57-91D7-E7F6-E504-8FE24438B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4A263CB-9688-4298-6C72-A12CC84D5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B670B8-9B78-B298-64AC-6CB1BF555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B54505-108D-1D2C-ED59-50FF2674B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36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CF2CA-63BC-371B-B5BD-C1C8BB366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2D17859-DA79-B7FE-3018-CFB253498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D65663A-007A-7088-4B43-54253485B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0F36BC-E635-BAD8-B23C-B18C75DEE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76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CC253-5CF1-3E11-6C91-7E2CE4684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058ED3F-25B2-E97A-B5E1-28C079410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103911-C97A-BEE2-A13C-2D1B02E61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D7F49B-C7C4-B15D-36FB-9A5CBDB73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693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5E92-157E-E6AC-0306-26D47E335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2D257FD-7AC1-FEE0-FB4D-457317C36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3F2A6A4-E5D1-76F7-B337-B49CB1D53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CE15EB-AC34-DB35-085D-E296B4A1F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092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DCAC-3A2F-6286-8FB2-A96F4ED5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61988F9-C78D-CA5F-71BE-D718AFDCF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7BF4CE-1FFA-06B1-C301-8BBEEA372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9449B4-2192-A034-58B6-D7A6816E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905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51D4B-19C6-6C88-2CD5-EAFC86563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51DD6A3-2108-7B2C-1E87-AD14A106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F76A82-47D9-A2EF-BA60-E2BFF2789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E11E07-854F-2788-ACFC-223104B24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6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A1F3-A5E0-231C-1F3D-CF381D3CB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28FC658-7362-313D-FC77-018115BC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D0B321F-AABE-0A8F-9B31-CA567EF99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5E47F3-4340-DE20-E079-0DE7F55FB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58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1D52B-6B57-F9F7-25CB-0810000CB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1AEC744-3A15-569B-5763-FBA041DE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9AFA2D9-BB7E-37DB-AA2A-EB53D6DED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113B1F-4254-5EC0-F2D1-568EF9C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91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BBF4-18D1-E739-EF0D-FE0CB7A4D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2678E4-D49F-34B4-B426-C67BA591D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4C6B9FC-CF35-310B-8C9E-650596E23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680870-FF79-65A5-7792-3CAF17542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735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4C6B3-2D74-045D-12BE-C175B7CA7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07E6723-5237-A1B5-8EA2-FC5D7DEF2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6867D93-91B6-0707-E300-72FF4D12F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F7CBE7-9A05-42B0-031C-998CADB65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91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4DD00-CD44-D3BD-1329-0B27E7DFE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2653AA-E95D-6365-C423-405783F50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A37F61-4E5C-DC89-E71D-1F0E0E095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134612-3C86-38C1-6BE5-0D7EB8BAB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636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6F336-D563-710B-FC93-75924404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494957A-034D-1F78-CBE2-314683E2A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0C743B-6A33-F749-8C61-40BC86E8F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9FED79-62CA-3FAC-F972-A107E8D9D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477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E785-842B-1B57-E713-91FC2FC4B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7CB6E54-0E20-0132-4C4B-159F61162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CF3229-3069-0D9A-C3DE-0A86C012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AD98DA-2B4C-B1A6-792E-E6BB2981F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190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680F1-5D18-1893-F3A9-FBB98AC2D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DFEF94D-74CF-10E4-3900-852CE2C51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5CCEB8F-F3BB-FBC1-B2DD-530BBEB84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40C42D-DA71-5E85-D6C3-751934297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477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490F0-F07E-E3C0-C3F5-20C7FB584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07C9CDA-DFDD-49DF-0DC1-ED06B3E96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BDD40F0-8056-50F3-F62B-AC9364226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5ABA24-D450-45E0-3EA9-E35654A12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425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A70F-3951-29E9-AFAC-B0DCA836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E19CC0B-ED8F-6784-63D7-8399DC00E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9CE50CA-73E0-6AC0-71FD-5A21B35AA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C08D11-500A-01CF-15E4-108119119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856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1BC4E-E76F-E8DD-F468-B159E8EE9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BFFF9FB-58E8-7A60-B128-ED2B5B871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E162BB0-0C4A-54B7-068B-FC9E871FC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EF5881-556F-A2F2-5FEA-49AAC7036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66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4EC8-E58D-C51A-313E-99401A872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3320E52-79BC-05EE-CCEE-F78CD0BE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7DC342-BA2F-EC99-0868-C97E2F057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Drivers abstraem a comunicação com os dispositivos para o Opus acessar através de métodos simples como .</a:t>
            </a:r>
            <a:r>
              <a:rPr lang="pt-BR" dirty="0" err="1"/>
              <a:t>on</a:t>
            </a:r>
            <a:r>
              <a:rPr lang="pt-BR" dirty="0"/>
              <a:t>() .</a:t>
            </a:r>
            <a:r>
              <a:rPr lang="pt-BR" dirty="0" err="1"/>
              <a:t>set_state</a:t>
            </a:r>
            <a:r>
              <a:rPr lang="pt-BR" dirty="0"/>
              <a:t>()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69578B-9D95-D269-A869-78B5615B3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72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F373F-7A6D-386B-39DA-84AC2E0C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20572D2-18D1-2910-5ED8-A90678D44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48738D-C94D-76B4-7A45-7AF67E2A7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9DFEBC-4E67-A38C-3C47-CD93B228D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744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2BC2F-9FBF-44DE-F646-F788B398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E6D35D-8BE9-1AF4-BCB9-16DE7B2BC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AE7B511-B069-ABCF-E160-A0565EF73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EC1E46-E835-F9C9-04B7-13632DED99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651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CF504-C457-DDE3-DDC7-01533B79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1F7F3A1-C184-1814-6D57-CB1F6FE61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E4D91E-B2CF-BDBA-1ECE-3727F1A67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50F2A6-F9D7-F7EA-346E-43A9C628A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956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8A70F-B14C-D7A1-D4B8-8E273A67E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A80787-B873-B852-E616-3B588D2FF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CE97AFD-C37B-B033-EBB5-E066EBC54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174418-7C23-EE7C-B068-4A2C3AF0D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011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0BC9-6053-4394-ECFC-DD45D9FA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1EE7DB6-C361-BB91-8E3B-276EA2B44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DE2AA4B-442A-D0FD-84EF-DC0C84579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D334DC-0FF0-C325-7574-2F40AC83A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562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D63B4-B0B3-523D-C019-A34B3DE3A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4E3DB6F-28E2-B209-1A2A-98D476C46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3D05CB0-9BEB-EDD8-890A-CFE4DF0B6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579A5E-4CC8-FBBA-4102-0A9876D8E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5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356F-8637-EEA0-D993-470AC849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CE05CF3-B5B2-ECF0-0ECD-73B58B1C5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EB0D808-B832-E453-AD2C-616035E7C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0C0C4D-B94E-1EC5-0FFD-BAE071E2E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57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2E20F-9B58-A8AC-9CB7-F7DB870A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4B4B98B-7BA6-F4C9-8654-AD4D48CE3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CF071D5-77C7-DD41-DF5A-223DD1F03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7F9C04B-ACFF-03A7-4D07-116FC3265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13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647E4-1185-C91F-282A-4BF605A1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C95CA40-D89B-A83E-5FFD-30A901285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70F4D8-5CA1-9D1A-D6E8-ACA442C4C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76A0B7-B584-F851-695F-AE34B4AD7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072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2F108-1E8A-80A3-BC01-15A8EF92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C3E0C13-05FD-9095-5DFC-D63FD772C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A8C78E2-50FB-1371-CC9F-C1BE10A13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AA7156-5F70-A695-75DB-EE4015577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98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47FA-0725-2C9C-751D-7A34AE594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747745D-0628-9E69-1D49-42A247B8D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F363792-4DAC-286A-8DD8-E5EB80203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C77612-EB6E-E2FE-FFB0-E291772E9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846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74E95-E2C2-29E4-8631-83ADC15F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6E2BF89-E485-7AA7-5043-018904D7F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E1FEC9-29F4-9FC6-73B1-6BE0B0697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5FB134-1190-A8CF-9EC9-12E1F93C2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8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D37F-3BF6-4192-A5C9-9AB13A2F4064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4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053-FD18-4BEB-82C4-24782BC5261C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9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C95-5C61-4A90-B540-5B5C9BBF4FDD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5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CB54-180F-4680-A18F-A3BCB3D84832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6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571-5EC3-4013-A259-C7532658A774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6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1211-8206-4C0B-BB75-2DFEDA48F847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7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C8A24-E014-4376-91D3-715BDAC38826}" type="datetime1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3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8298-B749-4AD1-AA03-6610ABDB12D5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3A11-25BF-44C6-BF6E-B5C3D52D678D}" type="datetime1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7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91C10-02E9-4157-BDEA-94FCBC64BFE1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1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7F1C-2012-418B-B1E5-C38F1A89F99D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0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C5CA634-172A-4F76-99DC-AF5EAA343F3B}" type="datetime1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1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8FDDE-964D-6E78-26EA-6BB3B496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2812666F-6866-733C-75FB-5790D758FA2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26" y="5438645"/>
            <a:ext cx="1744718" cy="74736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9329B2C-DA71-8FAB-1A69-5F079D43256E}"/>
              </a:ext>
            </a:extLst>
          </p:cNvPr>
          <p:cNvSpPr txBox="1">
            <a:spLocks/>
          </p:cNvSpPr>
          <p:nvPr/>
        </p:nvSpPr>
        <p:spPr>
          <a:xfrm>
            <a:off x="1122378" y="2427075"/>
            <a:ext cx="11069622" cy="1267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 de um </a:t>
            </a:r>
            <a:r>
              <a:rPr lang="pt-BR" sz="4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sistema </a:t>
            </a:r>
          </a:p>
          <a:p>
            <a:pPr>
              <a:lnSpc>
                <a:spcPct val="90000"/>
              </a:lnSpc>
            </a:pPr>
            <a:r>
              <a:rPr lang="pt-BR" sz="4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multiusuário </a:t>
            </a:r>
            <a:r>
              <a:rPr lang="pt-BR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</a:t>
            </a:r>
            <a:r>
              <a:rPr lang="pt-BR" sz="4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CA3823A-FC7B-D3F8-C176-24BE591DCD5F}"/>
              </a:ext>
            </a:extLst>
          </p:cNvPr>
          <p:cNvSpPr txBox="1">
            <a:spLocks/>
          </p:cNvSpPr>
          <p:nvPr/>
        </p:nvSpPr>
        <p:spPr>
          <a:xfrm>
            <a:off x="624856" y="5651366"/>
            <a:ext cx="1258265" cy="586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ALUNO:</a:t>
            </a:r>
          </a:p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ORIENTADOR: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16E4FDD-74D7-B307-01D3-9AACBFA61E0F}"/>
              </a:ext>
            </a:extLst>
          </p:cNvPr>
          <p:cNvSpPr txBox="1">
            <a:spLocks/>
          </p:cNvSpPr>
          <p:nvPr/>
        </p:nvSpPr>
        <p:spPr>
          <a:xfrm>
            <a:off x="1883121" y="5812325"/>
            <a:ext cx="2707768" cy="42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Victor Hugo de Almeida Alicino</a:t>
            </a:r>
          </a:p>
          <a:p>
            <a:pPr>
              <a:lnSpc>
                <a:spcPct val="90000"/>
              </a:lnSpc>
            </a:pP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Antonio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Marcos Massao </a:t>
            </a: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Hachisuca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689AAB-6028-AFFB-14B9-F8B07F949205}"/>
              </a:ext>
            </a:extLst>
          </p:cNvPr>
          <p:cNvSpPr txBox="1">
            <a:spLocks/>
          </p:cNvSpPr>
          <p:nvPr/>
        </p:nvSpPr>
        <p:spPr>
          <a:xfrm>
            <a:off x="410171" y="85277"/>
            <a:ext cx="4542075" cy="38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UNIOESTE – CURSO DE CIÊNCIA DA COMPUTAÇÃO – FOZ DO IGUAÇU</a:t>
            </a:r>
          </a:p>
        </p:txBody>
      </p:sp>
    </p:spTree>
    <p:extLst>
      <p:ext uri="{BB962C8B-B14F-4D97-AF65-F5344CB8AC3E}">
        <p14:creationId xmlns:p14="http://schemas.microsoft.com/office/powerpoint/2010/main" val="133518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531D0-995D-CAD9-CCE0-17ABC5274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A2E59-6B3B-E645-939C-CDE4D2AE42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OBJETIVOS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A9E0DE-0339-09FE-F18C-3E106F2B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10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6B41279-910E-BBEC-60C0-1F1260AACC83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AB2EED-F163-04AA-FE96-4B8F865396F9}"/>
              </a:ext>
            </a:extLst>
          </p:cNvPr>
          <p:cNvSpPr txBox="1">
            <a:spLocks/>
          </p:cNvSpPr>
          <p:nvPr/>
        </p:nvSpPr>
        <p:spPr>
          <a:xfrm>
            <a:off x="1119310" y="182160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Objetivos Específicos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AF4206-A69F-F734-C2EE-77D49003DD98}"/>
              </a:ext>
            </a:extLst>
          </p:cNvPr>
          <p:cNvSpPr txBox="1"/>
          <p:nvPr/>
        </p:nvSpPr>
        <p:spPr>
          <a:xfrm>
            <a:off x="1119310" y="2690336"/>
            <a:ext cx="8196140" cy="63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Para alcançar o objetivo do trabalho, é proposto uma aplicação simplificada que permita entender a viabilidade do uso de um sistema de edifício inteligente por diverso usuários, focando no controle das unidades de climatização.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4AF794-0FBC-E397-2846-8D97AACCCD5F}"/>
              </a:ext>
            </a:extLst>
          </p:cNvPr>
          <p:cNvSpPr txBox="1"/>
          <p:nvPr/>
        </p:nvSpPr>
        <p:spPr>
          <a:xfrm>
            <a:off x="1547935" y="3534478"/>
            <a:ext cx="8196140" cy="115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Definir requisitos para um sistema de gerenciamento de um edifício inteligente;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Propor e implementar um sistema de gerenciamento para edifícios inteligentes;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Tornar este sistema acessível a múltiplos usuários como visitantes;</a:t>
            </a:r>
          </a:p>
        </p:txBody>
      </p:sp>
    </p:spTree>
    <p:extLst>
      <p:ext uri="{BB962C8B-B14F-4D97-AF65-F5344CB8AC3E}">
        <p14:creationId xmlns:p14="http://schemas.microsoft.com/office/powerpoint/2010/main" val="139792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60FA-8ED2-5D58-97F1-DB24A2DAC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8F8DE-BAC4-F9DD-EA02-0A2F5A406A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F3521F-131C-1EC8-5BF4-6552A541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11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FA1D339-A837-9934-4039-FCD550B4D1CC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DBF50E6A-39C9-899E-BAF1-0203021FF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2" y="722621"/>
            <a:ext cx="8062359" cy="54127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8A41ED2-B0DF-E224-8C1C-7DFBE9B786CA}"/>
              </a:ext>
            </a:extLst>
          </p:cNvPr>
          <p:cNvSpPr txBox="1"/>
          <p:nvPr/>
        </p:nvSpPr>
        <p:spPr>
          <a:xfrm>
            <a:off x="940520" y="1832477"/>
            <a:ext cx="25709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Arquitetura do sistema Opus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946ADB-612C-F2CB-FA9D-C450365AF0CE}"/>
              </a:ext>
            </a:extLst>
          </p:cNvPr>
          <p:cNvSpPr txBox="1"/>
          <p:nvPr/>
        </p:nvSpPr>
        <p:spPr>
          <a:xfrm>
            <a:off x="5895660" y="6122537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203995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04FB-4E8F-A12D-6CD3-5FF470753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60091-4769-B8E5-62C0-3F83A34D02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5F91D8-7393-CDBE-A941-25834D1C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12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0135FFD-658D-3E26-7BD5-4E5FDE595237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CCD1CEAF-ECE0-4C8E-853B-9E28DB037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2" y="722621"/>
            <a:ext cx="8062359" cy="54127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45CAA7F-1476-0D03-5410-60803B0A15E7}"/>
              </a:ext>
            </a:extLst>
          </p:cNvPr>
          <p:cNvSpPr txBox="1"/>
          <p:nvPr/>
        </p:nvSpPr>
        <p:spPr>
          <a:xfrm>
            <a:off x="940520" y="1832477"/>
            <a:ext cx="25709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Arquitetura do sistema Opus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CDD545-3914-7994-B555-DCEFC369FE11}"/>
              </a:ext>
            </a:extLst>
          </p:cNvPr>
          <p:cNvSpPr txBox="1"/>
          <p:nvPr/>
        </p:nvSpPr>
        <p:spPr>
          <a:xfrm>
            <a:off x="5895660" y="6122537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E6277E42-2028-0B39-C735-75688BE9897A}"/>
              </a:ext>
            </a:extLst>
          </p:cNvPr>
          <p:cNvSpPr/>
          <p:nvPr/>
        </p:nvSpPr>
        <p:spPr>
          <a:xfrm>
            <a:off x="4019550" y="4943475"/>
            <a:ext cx="1371600" cy="1066800"/>
          </a:xfrm>
          <a:prstGeom prst="frame">
            <a:avLst>
              <a:gd name="adj1" fmla="val 4144"/>
            </a:avLst>
          </a:prstGeom>
          <a:solidFill>
            <a:srgbClr val="8F0B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39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F1F5B-61B2-0F77-0E50-8E5FBE61B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7F7AB-15D6-9C49-C71F-DF30872161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1C5809-88BF-6D99-3B93-2BE7524A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13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AD32F4A-DAC0-F4E9-81C3-A0D0BB9FFAC3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5B120D9E-4F7B-DF83-8612-285A821B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2" y="722621"/>
            <a:ext cx="8062359" cy="54127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7D4447-0BF9-E070-88ED-5BEA99B4842E}"/>
              </a:ext>
            </a:extLst>
          </p:cNvPr>
          <p:cNvSpPr txBox="1"/>
          <p:nvPr/>
        </p:nvSpPr>
        <p:spPr>
          <a:xfrm>
            <a:off x="940520" y="1832477"/>
            <a:ext cx="25709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Arquitetura do sistema Opus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823F34-BAA7-5F87-B65E-B8B03B2E48F6}"/>
              </a:ext>
            </a:extLst>
          </p:cNvPr>
          <p:cNvSpPr txBox="1"/>
          <p:nvPr/>
        </p:nvSpPr>
        <p:spPr>
          <a:xfrm>
            <a:off x="5895660" y="6122537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1D76D841-9220-387F-F3B0-EF2BE4FEF2B9}"/>
              </a:ext>
            </a:extLst>
          </p:cNvPr>
          <p:cNvSpPr/>
          <p:nvPr/>
        </p:nvSpPr>
        <p:spPr>
          <a:xfrm>
            <a:off x="6406204" y="1321021"/>
            <a:ext cx="2009774" cy="1171575"/>
          </a:xfrm>
          <a:prstGeom prst="frame">
            <a:avLst>
              <a:gd name="adj1" fmla="val 4144"/>
            </a:avLst>
          </a:prstGeom>
          <a:solidFill>
            <a:srgbClr val="8F0B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94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FC68C-6053-119D-3581-4C40F7691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B6A39-0492-A94B-C064-776F926A2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5C46CE-8699-3FB5-3296-36DFE163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14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28DC4D1-0266-1F30-80AE-22D5F5192F17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5C89EE4E-08D7-8803-D909-DE877D2B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2" y="722621"/>
            <a:ext cx="8062359" cy="54127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86A48A-16F9-9F8D-F2C8-5AB4D6EB215F}"/>
              </a:ext>
            </a:extLst>
          </p:cNvPr>
          <p:cNvSpPr txBox="1"/>
          <p:nvPr/>
        </p:nvSpPr>
        <p:spPr>
          <a:xfrm>
            <a:off x="940520" y="1832477"/>
            <a:ext cx="25709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Arquitetura do sistema Opus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D662FB-B22C-8ABB-AE7A-0A55D3884B6B}"/>
              </a:ext>
            </a:extLst>
          </p:cNvPr>
          <p:cNvSpPr txBox="1"/>
          <p:nvPr/>
        </p:nvSpPr>
        <p:spPr>
          <a:xfrm>
            <a:off x="5895660" y="6122537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5F2F11B9-51C9-13F5-880A-5D2B05E740C4}"/>
              </a:ext>
            </a:extLst>
          </p:cNvPr>
          <p:cNvSpPr/>
          <p:nvPr/>
        </p:nvSpPr>
        <p:spPr>
          <a:xfrm>
            <a:off x="6399380" y="3368185"/>
            <a:ext cx="2009774" cy="1171575"/>
          </a:xfrm>
          <a:prstGeom prst="frame">
            <a:avLst>
              <a:gd name="adj1" fmla="val 4144"/>
            </a:avLst>
          </a:prstGeom>
          <a:solidFill>
            <a:srgbClr val="8F0B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3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11C65-A10A-05E2-C3FE-D0DEEE220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1E2F3-A7F8-C1D3-AA4F-3976098F94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C81164-6494-080A-BEF5-6AC7E628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15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55F8114-2A47-23CD-3A1B-BB7DB1B701F1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BEC04D9-84EE-76F6-5EB5-E60F2540C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161" y="2540488"/>
            <a:ext cx="6938644" cy="34823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249EC07-EB65-0A8B-EF33-E56309081B0B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O Servidor Local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B25D07-E99F-EBE4-3BB6-A33A749D3E3F}"/>
              </a:ext>
            </a:extLst>
          </p:cNvPr>
          <p:cNvSpPr txBox="1"/>
          <p:nvPr/>
        </p:nvSpPr>
        <p:spPr>
          <a:xfrm>
            <a:off x="4317722" y="6062680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083A33F-2A36-33A3-2F2A-3C1ECE79E08F}"/>
              </a:ext>
            </a:extLst>
          </p:cNvPr>
          <p:cNvSpPr/>
          <p:nvPr/>
        </p:nvSpPr>
        <p:spPr>
          <a:xfrm>
            <a:off x="10002003" y="3067050"/>
            <a:ext cx="1552575" cy="2995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18FB7F-7831-5304-6DDF-41185E658E14}"/>
              </a:ext>
            </a:extLst>
          </p:cNvPr>
          <p:cNvSpPr txBox="1"/>
          <p:nvPr/>
        </p:nvSpPr>
        <p:spPr>
          <a:xfrm>
            <a:off x="10043044" y="3067050"/>
            <a:ext cx="131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LEGENDA: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3E512A9-8E1B-0434-EC28-7554DC27DF88}"/>
              </a:ext>
            </a:extLst>
          </p:cNvPr>
          <p:cNvSpPr/>
          <p:nvPr/>
        </p:nvSpPr>
        <p:spPr>
          <a:xfrm>
            <a:off x="10144878" y="3524250"/>
            <a:ext cx="415721" cy="171450"/>
          </a:xfrm>
          <a:prstGeom prst="rect">
            <a:avLst/>
          </a:prstGeom>
          <a:solidFill>
            <a:srgbClr val="E1D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5FC56F-EA0C-A114-6B3F-F9D8D82F9947}"/>
              </a:ext>
            </a:extLst>
          </p:cNvPr>
          <p:cNvSpPr txBox="1"/>
          <p:nvPr/>
        </p:nvSpPr>
        <p:spPr>
          <a:xfrm>
            <a:off x="10074762" y="3481539"/>
            <a:ext cx="13877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              Podem ser </a:t>
            </a:r>
          </a:p>
          <a:p>
            <a:r>
              <a:rPr lang="pt-BR" sz="1100" dirty="0"/>
              <a:t>adicionados novos módulos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D4BB3F8-0022-D7B8-ADDB-72CFEBAFE496}"/>
              </a:ext>
            </a:extLst>
          </p:cNvPr>
          <p:cNvSpPr/>
          <p:nvPr/>
        </p:nvSpPr>
        <p:spPr>
          <a:xfrm>
            <a:off x="10144878" y="4195913"/>
            <a:ext cx="415721" cy="171450"/>
          </a:xfrm>
          <a:prstGeom prst="rect">
            <a:avLst/>
          </a:prstGeom>
          <a:solidFill>
            <a:srgbClr val="DAE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E5D976C-4E49-7A1C-FBC0-270C90B79B7F}"/>
              </a:ext>
            </a:extLst>
          </p:cNvPr>
          <p:cNvSpPr txBox="1"/>
          <p:nvPr/>
        </p:nvSpPr>
        <p:spPr>
          <a:xfrm>
            <a:off x="10064999" y="4174668"/>
            <a:ext cx="1387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              Módulos são fixos e não devem ser alterados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C60806F-FBBF-B8A6-1887-2AA7C96CD0FA}"/>
              </a:ext>
            </a:extLst>
          </p:cNvPr>
          <p:cNvSpPr txBox="1"/>
          <p:nvPr/>
        </p:nvSpPr>
        <p:spPr>
          <a:xfrm>
            <a:off x="1247391" y="2051920"/>
            <a:ext cx="8196140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Escrito em Python, o </a:t>
            </a: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Servidor Local </a:t>
            </a:r>
            <a:r>
              <a:rPr lang="pt-B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é responsável por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gerenciar todo o acesso a dispositivos.</a:t>
            </a:r>
            <a:endParaRPr lang="pt-BR" sz="12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62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FF54-1296-BC14-49AE-139C7BB1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37FFF-0256-37FF-E120-CDF49F0B0C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BE65E7-160E-408B-C9B6-EE1386C7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16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8BA3B02-9D4F-E5A7-CC44-1F254F0B2D43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63D9522-CEDF-51B9-6A3D-36F9D084C612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O Servidor Local - Interfaces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3DD32FB-2ECD-B28E-33FD-8DB89CF84D79}"/>
              </a:ext>
            </a:extLst>
          </p:cNvPr>
          <p:cNvSpPr txBox="1"/>
          <p:nvPr/>
        </p:nvSpPr>
        <p:spPr>
          <a:xfrm>
            <a:off x="1831696" y="5931875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pic>
        <p:nvPicPr>
          <p:cNvPr id="21" name="Imagem 20" descr="Diagrama&#10;&#10;O conteúdo gerado por IA pode estar incorreto.">
            <a:extLst>
              <a:ext uri="{FF2B5EF4-FFF2-40B4-BE49-F238E27FC236}">
                <a16:creationId xmlns:a16="http://schemas.microsoft.com/office/drawing/2014/main" id="{CA273FAE-AD1D-A1DD-510F-E291EE7F1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93" y="2399551"/>
            <a:ext cx="1773269" cy="3504976"/>
          </a:xfrm>
          <a:prstGeom prst="rect">
            <a:avLst/>
          </a:prstGeom>
        </p:spPr>
      </p:pic>
      <p:pic>
        <p:nvPicPr>
          <p:cNvPr id="17" name="Imagem 16" descr="Texto&#10;&#10;O conteúdo gerado por IA pode estar incorreto.">
            <a:extLst>
              <a:ext uri="{FF2B5EF4-FFF2-40B4-BE49-F238E27FC236}">
                <a16:creationId xmlns:a16="http://schemas.microsoft.com/office/drawing/2014/main" id="{94C0809F-459A-647E-9CCE-BD5DB18F2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43" y="1246629"/>
            <a:ext cx="4200174" cy="48160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0F898B8-B02F-DC48-FDCA-F02F9423C5B1}"/>
              </a:ext>
            </a:extLst>
          </p:cNvPr>
          <p:cNvSpPr txBox="1"/>
          <p:nvPr/>
        </p:nvSpPr>
        <p:spPr>
          <a:xfrm>
            <a:off x="7451446" y="5927477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3387912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F7A2-746C-B13E-4866-8D93EF4CF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A70EE-8D83-30F2-3520-952B9D6692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885574-5D0A-8417-1777-A79973E9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17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BB728AA-DDF7-37FC-9DD7-0FF86882F22D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752AB4B-CE74-6D45-2C9F-26883B563077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O Servidor Local - Drivers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ABC7A7-EAA2-3460-12AE-A97AB2350A1D}"/>
              </a:ext>
            </a:extLst>
          </p:cNvPr>
          <p:cNvSpPr txBox="1"/>
          <p:nvPr/>
        </p:nvSpPr>
        <p:spPr>
          <a:xfrm>
            <a:off x="1831696" y="5929676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0E27DED-D13F-FBE4-B0BC-1E8A48476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9314" y="2399551"/>
            <a:ext cx="1710427" cy="350497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92D8A3-8743-E74E-B9F0-8469BDB46A18}"/>
              </a:ext>
            </a:extLst>
          </p:cNvPr>
          <p:cNvSpPr txBox="1"/>
          <p:nvPr/>
        </p:nvSpPr>
        <p:spPr>
          <a:xfrm>
            <a:off x="7451446" y="5929676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19FB4E85-1FA4-0FC1-E160-AB5E0EF9F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63" y="492200"/>
            <a:ext cx="2751227" cy="543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D446-D073-DC4E-3B13-6755287E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3D34E-FE02-8FE3-1095-594E649890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FB6385-E5CE-F13B-7791-49045D23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18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BC59A96-4A43-30F2-4B8E-A0CC8EB25ED7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FB32CFD-4E52-7BBB-8B2C-A2FF065B23AA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O Servidor Local - Gerenciadores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442AA7-FDB8-4DD6-C5F2-C002AE02D96F}"/>
              </a:ext>
            </a:extLst>
          </p:cNvPr>
          <p:cNvSpPr txBox="1"/>
          <p:nvPr/>
        </p:nvSpPr>
        <p:spPr>
          <a:xfrm>
            <a:off x="3680519" y="5929676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pic>
        <p:nvPicPr>
          <p:cNvPr id="12" name="Imagem 11" descr="Texto&#10;&#10;O conteúdo gerado por IA pode estar incorreto.">
            <a:extLst>
              <a:ext uri="{FF2B5EF4-FFF2-40B4-BE49-F238E27FC236}">
                <a16:creationId xmlns:a16="http://schemas.microsoft.com/office/drawing/2014/main" id="{1485FD7C-84B6-751F-325B-59E5E8328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76" y="2314518"/>
            <a:ext cx="2175948" cy="36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A32D1-46D2-80B2-6417-E3B7B6A84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81581-9F27-61CD-5E44-0E15E08BA5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46F0D6-7C59-ACA0-C2FA-E700A8B3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19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A4BAEE4-6E05-C0A9-3BC8-159ADDBB79DC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7F638E-5181-320A-72CF-9D9BF622A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8482" y="2540488"/>
            <a:ext cx="5058001" cy="34823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B5C24AB9-171A-B2D3-A076-23520C68C953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O Servidor Remoto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805D3A7-6484-1882-4F99-1FC05E8D0A88}"/>
              </a:ext>
            </a:extLst>
          </p:cNvPr>
          <p:cNvSpPr txBox="1"/>
          <p:nvPr/>
        </p:nvSpPr>
        <p:spPr>
          <a:xfrm>
            <a:off x="4317722" y="6062680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DB883EE-ABB3-5018-E3FE-557D862E4C80}"/>
              </a:ext>
            </a:extLst>
          </p:cNvPr>
          <p:cNvSpPr txBox="1"/>
          <p:nvPr/>
        </p:nvSpPr>
        <p:spPr>
          <a:xfrm>
            <a:off x="1247391" y="2051920"/>
            <a:ext cx="8196140" cy="8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Escrito em Python, o </a:t>
            </a: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Servidor Remoto</a:t>
            </a:r>
            <a:r>
              <a:rPr lang="pt-B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 é responsável pela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autenticação de usuários e comunicação entre a </a:t>
            </a: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Interface</a:t>
            </a:r>
          </a:p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de Usuário</a:t>
            </a: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 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 os </a:t>
            </a: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Servidores Locais</a:t>
            </a:r>
            <a:endParaRPr lang="pt-BR" sz="12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5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99903-88EC-AB2D-5C6B-7C0ABF4E5A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CONTEÚDO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6B3059-EAD9-DC20-3031-99A2D187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</a:t>
            </a:fld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D3CB21-2555-C213-5289-CD64C55A2D10}"/>
              </a:ext>
            </a:extLst>
          </p:cNvPr>
          <p:cNvSpPr txBox="1">
            <a:spLocks/>
          </p:cNvSpPr>
          <p:nvPr/>
        </p:nvSpPr>
        <p:spPr>
          <a:xfrm>
            <a:off x="1366568" y="2689604"/>
            <a:ext cx="4349436" cy="180091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Introdução ao Tema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Objetivos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 Sistema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Testes e Resultados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Conclusão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00081CE-A8CB-44BF-D82D-EF50B338004C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</p:spTree>
    <p:extLst>
      <p:ext uri="{BB962C8B-B14F-4D97-AF65-F5344CB8AC3E}">
        <p14:creationId xmlns:p14="http://schemas.microsoft.com/office/powerpoint/2010/main" val="2290255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8F222-DBD1-C1BC-C93D-A1A482CC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2AF11-1CFE-5565-767A-EB8A8D29F4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D9634F-1A37-81D9-BA41-A6343775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20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D1CD212-09AD-15FB-07D7-0189DA144B0F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611E943-83A2-F1F5-AE0C-AA6B5BA65090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O Servidor Remoto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261A08-B6F0-3486-D7CB-356B86D6F0BF}"/>
              </a:ext>
            </a:extLst>
          </p:cNvPr>
          <p:cNvSpPr txBox="1"/>
          <p:nvPr/>
        </p:nvSpPr>
        <p:spPr>
          <a:xfrm>
            <a:off x="4317722" y="5594614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592C32-782E-218E-652A-C3247F1D9ECD}"/>
              </a:ext>
            </a:extLst>
          </p:cNvPr>
          <p:cNvSpPr txBox="1"/>
          <p:nvPr/>
        </p:nvSpPr>
        <p:spPr>
          <a:xfrm>
            <a:off x="1247391" y="2051920"/>
            <a:ext cx="8196140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Afim de garantir a autenticidade dos usuários, o Servidor Remoto utiliza o Google como mecanismo de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Login.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 </a:t>
            </a:r>
          </a:p>
        </p:txBody>
      </p:sp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7EDEBDA6-DE78-61A0-C56E-3D06AFBBA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20" y="3594226"/>
            <a:ext cx="5169359" cy="18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8D583-2997-A215-CBC5-612A8CD98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51D0D94E-2674-94D9-2DD6-206ED18F3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61" y="3343216"/>
            <a:ext cx="5092737" cy="27327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E8FAF9-046C-E9F6-8B34-A8804AAA68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2B9082-1A8E-344E-64C6-54921B92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21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28E4DC8-1F12-E0AB-4B93-9DF745711B68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1772923-05D4-296A-B218-5A7FC23D1D9E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O Servidor Remoto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7D84FF-6864-DB7A-5EF9-ACB343ED68F3}"/>
              </a:ext>
            </a:extLst>
          </p:cNvPr>
          <p:cNvSpPr txBox="1"/>
          <p:nvPr/>
        </p:nvSpPr>
        <p:spPr>
          <a:xfrm>
            <a:off x="4317722" y="5594614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30BEC65-8975-ED0A-76AB-968D78BF1DE6}"/>
              </a:ext>
            </a:extLst>
          </p:cNvPr>
          <p:cNvSpPr txBox="1"/>
          <p:nvPr/>
        </p:nvSpPr>
        <p:spPr>
          <a:xfrm>
            <a:off x="1247391" y="2051920"/>
            <a:ext cx="8196140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Possui duas API, uma em REST utilizando </a:t>
            </a: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FastAPI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 para comunicação da 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Interface de Usuário e uma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m MQTT para comunicação com os Servidores Locais</a:t>
            </a:r>
          </a:p>
        </p:txBody>
      </p:sp>
    </p:spTree>
    <p:extLst>
      <p:ext uri="{BB962C8B-B14F-4D97-AF65-F5344CB8AC3E}">
        <p14:creationId xmlns:p14="http://schemas.microsoft.com/office/powerpoint/2010/main" val="21917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1C11E-5A94-7C9A-2450-D3D35CF5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2B16F-0D23-6DE8-5F08-00CCB776D1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B9B71F-9130-651E-B4F3-79A5696D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22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313B04F-2445-CF13-1CEC-53C4C79BF6CE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8EC0569-EEFD-0B3F-CBA5-376E32F01BC4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Interface de Usuário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BA01F9-0E14-075F-2D7C-09853A5CCECA}"/>
              </a:ext>
            </a:extLst>
          </p:cNvPr>
          <p:cNvSpPr txBox="1"/>
          <p:nvPr/>
        </p:nvSpPr>
        <p:spPr>
          <a:xfrm>
            <a:off x="1247391" y="2051920"/>
            <a:ext cx="8196140" cy="144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A Interface de Usuário foi escrita em </a:t>
            </a:r>
            <a:r>
              <a:rPr lang="pt-B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JavaScript</a:t>
            </a:r>
            <a:r>
              <a:rPr lang="pt-B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 com o framework </a:t>
            </a:r>
            <a:r>
              <a:rPr lang="pt-B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React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e suas três principais</a:t>
            </a:r>
            <a:endParaRPr lang="pt-BR" sz="12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funções são: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Capturar as informações do usuário para autenticação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Exibir os dispositivos disponíveis para o usuário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Permitir o controle dos dispositivos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76305761-F8AD-9E2F-4A8D-C8E3F1F9C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72" y="3429000"/>
            <a:ext cx="5604095" cy="260418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EC846CA-A5A0-2FDF-D20B-30CE44D50329}"/>
              </a:ext>
            </a:extLst>
          </p:cNvPr>
          <p:cNvSpPr txBox="1"/>
          <p:nvPr/>
        </p:nvSpPr>
        <p:spPr>
          <a:xfrm>
            <a:off x="4317722" y="6033181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2706587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5B898-625E-ACAC-B4AE-E67118D02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08ECD-477B-452E-2DF2-C33084E00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FC16E3-5536-E6D1-7EC6-709313F8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23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0E82D92-796F-B96A-BA60-356309048720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90BF727-705D-08C1-AE13-0699429EEAB9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Interface de Usuário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934ED8-ED0C-A4EF-4E37-20F28E09B348}"/>
              </a:ext>
            </a:extLst>
          </p:cNvPr>
          <p:cNvSpPr txBox="1"/>
          <p:nvPr/>
        </p:nvSpPr>
        <p:spPr>
          <a:xfrm>
            <a:off x="1247391" y="2051920"/>
            <a:ext cx="8196140" cy="335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Capturar as informações do usuário para autenticação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B805C1-F4F5-4D5A-81AC-A109FC84BE09}"/>
              </a:ext>
            </a:extLst>
          </p:cNvPr>
          <p:cNvSpPr txBox="1"/>
          <p:nvPr/>
        </p:nvSpPr>
        <p:spPr>
          <a:xfrm>
            <a:off x="5258245" y="5978499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pic>
        <p:nvPicPr>
          <p:cNvPr id="7" name="Imagem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C1E6E95-2D59-03DE-EF1D-F8A6305D3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84" y="726968"/>
            <a:ext cx="2423784" cy="5251531"/>
          </a:xfrm>
          <a:prstGeom prst="rect">
            <a:avLst/>
          </a:prstGeom>
        </p:spPr>
      </p:pic>
      <p:pic>
        <p:nvPicPr>
          <p:cNvPr id="11" name="Imagem 10" descr="Tabela&#10;&#10;O conteúdo gerado por IA pode estar incorreto.">
            <a:extLst>
              <a:ext uri="{FF2B5EF4-FFF2-40B4-BE49-F238E27FC236}">
                <a16:creationId xmlns:a16="http://schemas.microsoft.com/office/drawing/2014/main" id="{480B4DDC-0C57-4B4B-025B-DFA6B6FAB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06" y="3526331"/>
            <a:ext cx="3956364" cy="10212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7DE6BE8-591F-5E7E-891C-DDA411BD0504}"/>
              </a:ext>
            </a:extLst>
          </p:cNvPr>
          <p:cNvSpPr txBox="1"/>
          <p:nvPr/>
        </p:nvSpPr>
        <p:spPr>
          <a:xfrm>
            <a:off x="1795457" y="4547630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1247950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8D529-9CCF-C852-32FF-E5B5245E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71C08-BCE4-A5B0-D292-334B932138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EE2A27-2DE7-E09B-F8D6-5080B9CB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24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89CCD64-D504-C496-C850-274444AE0264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378AADC-070A-4054-6EB6-AF4F228C2D5E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Interface de Usuário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40CB42F-3776-DBCC-11FD-CF0A20D66D74}"/>
              </a:ext>
            </a:extLst>
          </p:cNvPr>
          <p:cNvSpPr txBox="1"/>
          <p:nvPr/>
        </p:nvSpPr>
        <p:spPr>
          <a:xfrm>
            <a:off x="5258245" y="5957741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D31885-B206-0039-D4E3-EBB1D7086611}"/>
              </a:ext>
            </a:extLst>
          </p:cNvPr>
          <p:cNvSpPr txBox="1"/>
          <p:nvPr/>
        </p:nvSpPr>
        <p:spPr>
          <a:xfrm>
            <a:off x="1247391" y="2051920"/>
            <a:ext cx="8196140" cy="335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Exibir os dispositivos disponíveis para o usuário</a:t>
            </a:r>
          </a:p>
        </p:txBody>
      </p:sp>
      <p:pic>
        <p:nvPicPr>
          <p:cNvPr id="8" name="Imagem 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9BA5311-20C2-EA52-D2D2-2626262A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695" y="726099"/>
            <a:ext cx="2424185" cy="5252400"/>
          </a:xfrm>
          <a:prstGeom prst="rect">
            <a:avLst/>
          </a:prstGeom>
        </p:spPr>
      </p:pic>
      <p:pic>
        <p:nvPicPr>
          <p:cNvPr id="16" name="Imagem 15" descr="Tela de celular com fundo preto&#10;&#10;O conteúdo gerado por IA pode estar incorreto.">
            <a:extLst>
              <a:ext uri="{FF2B5EF4-FFF2-40B4-BE49-F238E27FC236}">
                <a16:creationId xmlns:a16="http://schemas.microsoft.com/office/drawing/2014/main" id="{802D2312-E47F-03E0-A225-BB60DBB27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9" y="726966"/>
            <a:ext cx="2423784" cy="525153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80DE46-5A3F-03B7-43C3-CF6AD83E97A3}"/>
              </a:ext>
            </a:extLst>
          </p:cNvPr>
          <p:cNvSpPr txBox="1"/>
          <p:nvPr/>
        </p:nvSpPr>
        <p:spPr>
          <a:xfrm>
            <a:off x="7899956" y="5957741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353535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202A-0550-6288-DCF5-DFF543D3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81C72-D934-07BC-04D0-FF25D4FF61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5E6507-F8FC-D09E-F8F3-43BAACEF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25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6BB6233-54AE-558A-FFDE-9E45DDBD8DE4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A6263A2-2A7D-E08D-ED89-48550BBD3A58}"/>
              </a:ext>
            </a:extLst>
          </p:cNvPr>
          <p:cNvSpPr txBox="1">
            <a:spLocks/>
          </p:cNvSpPr>
          <p:nvPr/>
        </p:nvSpPr>
        <p:spPr>
          <a:xfrm>
            <a:off x="764697" y="137303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Interface de Usuário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A61B72-4BB0-3944-D4EC-860E71F29949}"/>
              </a:ext>
            </a:extLst>
          </p:cNvPr>
          <p:cNvSpPr txBox="1"/>
          <p:nvPr/>
        </p:nvSpPr>
        <p:spPr>
          <a:xfrm>
            <a:off x="5258245" y="5957741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5DFFDF8-22B4-2160-0A6A-9B0C2FDD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0129" y="726966"/>
            <a:ext cx="2423784" cy="52515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5A21539-F773-A430-7310-02343318EC9E}"/>
              </a:ext>
            </a:extLst>
          </p:cNvPr>
          <p:cNvSpPr txBox="1"/>
          <p:nvPr/>
        </p:nvSpPr>
        <p:spPr>
          <a:xfrm>
            <a:off x="1247391" y="2051920"/>
            <a:ext cx="8196140" cy="335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Permitir o controle dos dispositivos</a:t>
            </a:r>
          </a:p>
        </p:txBody>
      </p:sp>
    </p:spTree>
    <p:extLst>
      <p:ext uri="{BB962C8B-B14F-4D97-AF65-F5344CB8AC3E}">
        <p14:creationId xmlns:p14="http://schemas.microsoft.com/office/powerpoint/2010/main" val="1075919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1E99-56AE-02F8-6389-26085112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51A27-B056-AFD4-58AD-38AC395071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0CA4A5-DA76-3CCA-D9AC-FB0CA02C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26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FDE8B06-7DEF-9CFD-75FF-83CC100F7D88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85101BA-BFBD-2B4F-1EC3-7B82867A00EB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Sistema Multiusuário</a:t>
            </a:r>
          </a:p>
        </p:txBody>
      </p:sp>
    </p:spTree>
    <p:extLst>
      <p:ext uri="{BB962C8B-B14F-4D97-AF65-F5344CB8AC3E}">
        <p14:creationId xmlns:p14="http://schemas.microsoft.com/office/powerpoint/2010/main" val="395952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6470B-21D2-9B66-C438-1F17FBDA2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43EC8-DB66-A33A-2D9F-045B950EE2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403B79-370F-566A-A49E-F47338E3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27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6233E37-B26B-3932-EFF0-39D216CF2F41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99D94CB-2A03-E5B0-377F-EB84786AF5E5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Sistema Multiusuário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563F29-D6FF-361C-9F5E-AE8000534E31}"/>
              </a:ext>
            </a:extLst>
          </p:cNvPr>
          <p:cNvSpPr txBox="1"/>
          <p:nvPr/>
        </p:nvSpPr>
        <p:spPr>
          <a:xfrm>
            <a:off x="1119309" y="2681282"/>
            <a:ext cx="797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Usuários podem requisitar o controle de um dispositivo </a:t>
            </a: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através de um QR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58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26B6-149E-0F90-C82C-04579994A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DE7D-6BB5-94B8-09E6-AF8BF565D8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E7879E-9652-A485-0116-60C04BB8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28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69F6193-4AF5-3CA8-0D7B-75AE4458BC5D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2C24316-402A-914B-5C84-F68F2ECEC905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SISTEMA MULTIUSUÁRIO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ED3A44-05EC-57D6-0DF1-C91E5131DD0F}"/>
              </a:ext>
            </a:extLst>
          </p:cNvPr>
          <p:cNvSpPr txBox="1"/>
          <p:nvPr/>
        </p:nvSpPr>
        <p:spPr>
          <a:xfrm>
            <a:off x="1644409" y="3454326"/>
            <a:ext cx="797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8F0B0B"/>
                </a:solidFill>
                <a:latin typeface="Helvetica" pitchFamily="2" charset="0"/>
              </a:rPr>
              <a:t>Ler o QR </a:t>
            </a:r>
            <a:r>
              <a:rPr lang="pt-BR" sz="1600" dirty="0" err="1">
                <a:solidFill>
                  <a:srgbClr val="8F0B0B"/>
                </a:solidFill>
                <a:latin typeface="Helvetica" pitchFamily="2" charset="0"/>
              </a:rPr>
              <a:t>Code</a:t>
            </a:r>
            <a:r>
              <a:rPr lang="pt-BR" sz="1600" dirty="0">
                <a:solidFill>
                  <a:srgbClr val="8F0B0B"/>
                </a:solidFill>
                <a:latin typeface="Helvetica" pitchFamily="2" charset="0"/>
              </a:rPr>
              <a:t> concede acesso por tempo limitado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8F0B0B"/>
                </a:solidFill>
                <a:latin typeface="Helvetica" pitchFamily="2" charset="0"/>
              </a:rPr>
              <a:t>Apenas um visitante pode controlar o dispositivo por vez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FDF60A-7D84-3057-02F7-23ED233CF9DB}"/>
              </a:ext>
            </a:extLst>
          </p:cNvPr>
          <p:cNvSpPr txBox="1"/>
          <p:nvPr/>
        </p:nvSpPr>
        <p:spPr>
          <a:xfrm>
            <a:off x="1119309" y="2681282"/>
            <a:ext cx="797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Usuários podem requisitar o controle de um dispositivo </a:t>
            </a: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através de um QR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787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43610-EA38-30E7-E4E6-3E901447F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84610-08CC-406C-9929-A0C3C4621D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 SISTEMA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11A150-4027-E706-C423-DBAA7F0A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29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507DFAE-E385-8546-9E1A-F7E7C1061B8F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F581C38-40DF-5CC2-BD87-411BABF60438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Sistema Multiusuário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784389-E825-FA33-A39B-7863F86C391F}"/>
              </a:ext>
            </a:extLst>
          </p:cNvPr>
          <p:cNvSpPr txBox="1"/>
          <p:nvPr/>
        </p:nvSpPr>
        <p:spPr>
          <a:xfrm>
            <a:off x="1119309" y="2681282"/>
            <a:ext cx="797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Usuários podem requisitar o controle de um dispositivo </a:t>
            </a: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através de um QR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AE9506-D63F-6166-63BB-B8E0510AD018}"/>
              </a:ext>
            </a:extLst>
          </p:cNvPr>
          <p:cNvSpPr txBox="1"/>
          <p:nvPr/>
        </p:nvSpPr>
        <p:spPr>
          <a:xfrm>
            <a:off x="6331067" y="5957741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DDAB0C4-4AFA-DF6F-5C6E-D9B5C0A9A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2951" y="726966"/>
            <a:ext cx="2423784" cy="52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C0CBA-A586-2D09-1300-5BCC1693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ADFB2-D4E4-04C4-9513-9BDC34B494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INTRODUÇÃO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8D3B5E-3FB1-3446-6C72-24F49D4A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EA6EB97-0C8A-F6CD-C12C-8DAD2B19436E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01766C0-B03C-AC50-40E6-2B76815491FC}"/>
              </a:ext>
            </a:extLst>
          </p:cNvPr>
          <p:cNvSpPr txBox="1">
            <a:spLocks/>
          </p:cNvSpPr>
          <p:nvPr/>
        </p:nvSpPr>
        <p:spPr>
          <a:xfrm>
            <a:off x="1366568" y="2689604"/>
            <a:ext cx="4349436" cy="180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BECCE05-F77C-8E60-DC2D-8ED7D96EE192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Edifício Inteligente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6FBE05-2876-BF4E-B169-6EFED5A853FC}"/>
              </a:ext>
            </a:extLst>
          </p:cNvPr>
          <p:cNvSpPr txBox="1"/>
          <p:nvPr/>
        </p:nvSpPr>
        <p:spPr>
          <a:xfrm>
            <a:off x="1119310" y="2690336"/>
            <a:ext cx="6097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O que é um Edifício Inteligente?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Existem no mínimo 30 definições diferentes para esse conceito.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487D39-058F-4EF4-2850-C436E8771F36}"/>
              </a:ext>
            </a:extLst>
          </p:cNvPr>
          <p:cNvSpPr txBox="1"/>
          <p:nvPr/>
        </p:nvSpPr>
        <p:spPr>
          <a:xfrm>
            <a:off x="2225997" y="3168488"/>
            <a:ext cx="4332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026669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D86F-FE5D-D8B4-CD9C-8AEA04BAF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478E9-363D-DEEC-5D13-7FA5C64DAF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B7D4D1-EE71-E03C-25AE-AAF56B8A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30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58F20BD-CB64-3BDA-CF6A-86616D014CFC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E72A78-2E63-A95D-7093-709CBC5B4DF2}"/>
              </a:ext>
            </a:extLst>
          </p:cNvPr>
          <p:cNvSpPr txBox="1"/>
          <p:nvPr/>
        </p:nvSpPr>
        <p:spPr>
          <a:xfrm>
            <a:off x="1110256" y="1794126"/>
            <a:ext cx="7979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Para cumprir com os objetivos específicos: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4B773B-42BD-1067-C099-8E4E554019F7}"/>
              </a:ext>
            </a:extLst>
          </p:cNvPr>
          <p:cNvSpPr txBox="1"/>
          <p:nvPr/>
        </p:nvSpPr>
        <p:spPr>
          <a:xfrm>
            <a:off x="1110256" y="3307730"/>
            <a:ext cx="7979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foram feitos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3 testes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, com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3 objetivos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26F7CD-9E44-A96C-2337-910DA770D674}"/>
              </a:ext>
            </a:extLst>
          </p:cNvPr>
          <p:cNvSpPr txBox="1"/>
          <p:nvPr/>
        </p:nvSpPr>
        <p:spPr>
          <a:xfrm>
            <a:off x="1454287" y="2325798"/>
            <a:ext cx="7979423" cy="785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Propor e implementar um sistema de gerenciamento para edifícios inteligentes;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Tornar este sistema acessível a múltiplos usuários como visitantes;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024605-7C1A-BA82-BF1B-76E7512262C9}"/>
              </a:ext>
            </a:extLst>
          </p:cNvPr>
          <p:cNvSpPr txBox="1"/>
          <p:nvPr/>
        </p:nvSpPr>
        <p:spPr>
          <a:xfrm>
            <a:off x="1454286" y="3842423"/>
            <a:ext cx="7979424" cy="1893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Verificar se o sistema é capaz de manter mais de um usuário;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Verificar se o sistema é capaz de gerar a chave (QR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) para um dispositivo a</a:t>
            </a: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cessível para múltiplos usuários;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Verificar se o sistema é capaz de permitir o controle do dispositivo para múltiplos usuários seguindo os limites especificados</a:t>
            </a:r>
            <a:endParaRPr lang="pt-BR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567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698E6-D2BA-2720-5012-6BCDB222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8D30A-B778-A13F-2655-8FB04C3476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1F0BA5-75F0-0298-C11F-F90688504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31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2425AAF-E4F6-BE5D-CB6B-AEF73671B072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6931272-01A5-78BF-4AC7-FC6932E4F707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MATERIAIS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F2690E-ECB2-3B29-5CAB-38E16EB708D7}"/>
              </a:ext>
            </a:extLst>
          </p:cNvPr>
          <p:cNvSpPr txBox="1"/>
          <p:nvPr/>
        </p:nvSpPr>
        <p:spPr>
          <a:xfrm>
            <a:off x="1372806" y="2896166"/>
            <a:ext cx="7979423" cy="2632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Servidor Local: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Para executar o software Opus foi utilizado um computador de mesa com o sistema operacional Windows 10;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Para executar o broker MQTT local, foi utilizado um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Raspberry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Pi 3 executando o software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Mosquitto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Para o Dispositivo foi utilizado um emissor de infravermelho inteligente modificado para aceitar o firmware </a:t>
            </a:r>
            <a:r>
              <a:rPr lang="pt-BR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Tasmota</a:t>
            </a: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4285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558CA-916B-54C2-369F-C8C57A7F5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4DE98-B2A5-0CF1-A016-378EE11759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5B3E53-B344-BA7B-572F-BCB4E5A1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32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93077E8-BC19-D842-CE4F-3DFA246084F4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2F49D63-DDB4-0E8B-B48C-E6CA53D16C45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MATERIAIS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07BDAE-F2AF-9034-CD23-2AA4A684D0AB}"/>
              </a:ext>
            </a:extLst>
          </p:cNvPr>
          <p:cNvSpPr txBox="1"/>
          <p:nvPr/>
        </p:nvSpPr>
        <p:spPr>
          <a:xfrm>
            <a:off x="1372806" y="2896166"/>
            <a:ext cx="7979423" cy="2263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Servidor Remoto: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Para executar o software Maestro foi necessário um servidor na nuvem, foi utilizado uma máquina virtual na Oracle Cloud </a:t>
            </a:r>
            <a:r>
              <a:rPr lang="pt-BR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Infrastructure</a:t>
            </a: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 (OCI) com o “shape” </a:t>
            </a:r>
            <a:r>
              <a:rPr lang="pt-BR" sz="1600" b="0" i="0" dirty="0">
                <a:solidFill>
                  <a:srgbClr val="161513"/>
                </a:solidFill>
                <a:effectLst/>
                <a:latin typeface="Helvetica Neue"/>
              </a:rPr>
              <a:t>VM.Standard.E2.1.Micro e sistema operacional Ubuntu 22.04.5 LTS</a:t>
            </a: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Para executar o broker remoto foi adicionado na máquina o broker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Mosquitto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;</a:t>
            </a:r>
            <a:endParaRPr lang="pt-BR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pt-BR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809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03A1-FAB0-79B0-A839-1AEDC0848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3BC12-7037-5FC6-0FE4-5E80DA636B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5BFFB2-A58C-CEB0-A515-3CACF80B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33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D33904F-BFE3-AB0A-5395-9FE49B4F86A2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EE5C370-2C2E-C4E9-D1D6-7477D37AB3B1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MATERIAIS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2DB3B1-EE7E-E867-F609-BD49DFB93B4F}"/>
              </a:ext>
            </a:extLst>
          </p:cNvPr>
          <p:cNvSpPr txBox="1"/>
          <p:nvPr/>
        </p:nvSpPr>
        <p:spPr>
          <a:xfrm>
            <a:off x="1372806" y="2896166"/>
            <a:ext cx="7979423" cy="152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Interface de Usuário: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Para interface foi utilizado 3 smartphones com uma conta Google diferente em cada, com software Android em todos.</a:t>
            </a:r>
            <a:endParaRPr lang="pt-BR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pt-BR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57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7441-2F9E-00FB-6400-4EB3DFEBC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68D6C-80C8-7302-AE2F-5E530490AF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C2CDC-C450-4D84-E618-87D11B8B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34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8882515-A2DE-2021-8319-9F1274CB947D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F7B084F-4BC2-FC09-9B1D-9CE20444FF9C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F85745-FC30-9D1A-A56C-73C429AF24C5}"/>
              </a:ext>
            </a:extLst>
          </p:cNvPr>
          <p:cNvSpPr txBox="1"/>
          <p:nvPr/>
        </p:nvSpPr>
        <p:spPr>
          <a:xfrm>
            <a:off x="1119310" y="2696258"/>
            <a:ext cx="4593427" cy="872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Verificar se o sistema é capaz de manter mais de um usuário;</a:t>
            </a:r>
          </a:p>
        </p:txBody>
      </p:sp>
    </p:spTree>
    <p:extLst>
      <p:ext uri="{BB962C8B-B14F-4D97-AF65-F5344CB8AC3E}">
        <p14:creationId xmlns:p14="http://schemas.microsoft.com/office/powerpoint/2010/main" val="2225592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A711C-E2CD-0D26-44D1-5C8518EB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BBE19-F489-987E-C7BD-50E11595A6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3D5BF0-B3DF-2AA1-CEFB-C16A1183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35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80C2BCD-1981-00E4-13C2-5AF25931C998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CBE2843-F878-F824-1880-984CBB0E9738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1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8EA43D3C-8B0D-EEE9-C478-73F8D6880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36" y="2776600"/>
            <a:ext cx="5441655" cy="164149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76A5984-4BC9-565F-32B0-F71CCC073E3A}"/>
              </a:ext>
            </a:extLst>
          </p:cNvPr>
          <p:cNvSpPr txBox="1"/>
          <p:nvPr/>
        </p:nvSpPr>
        <p:spPr>
          <a:xfrm>
            <a:off x="6587018" y="4456213"/>
            <a:ext cx="3363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9A28EC8-D7CF-8073-D458-B8A16D984A42}"/>
              </a:ext>
            </a:extLst>
          </p:cNvPr>
          <p:cNvSpPr txBox="1"/>
          <p:nvPr/>
        </p:nvSpPr>
        <p:spPr>
          <a:xfrm>
            <a:off x="1119310" y="2696258"/>
            <a:ext cx="4593427" cy="872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Verificar se o sistema é capaz de manter mais de um usuário;</a:t>
            </a:r>
          </a:p>
        </p:txBody>
      </p:sp>
    </p:spTree>
    <p:extLst>
      <p:ext uri="{BB962C8B-B14F-4D97-AF65-F5344CB8AC3E}">
        <p14:creationId xmlns:p14="http://schemas.microsoft.com/office/powerpoint/2010/main" val="3725634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1B06D-60F4-AB80-0269-891A692D5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BD819-FB1E-1B02-5425-7D1971395B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A764B59-8C6F-A996-B456-E6E8F136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36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8A3C4D0-B635-D169-8FF6-0373738EF0D5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AC34A58-88DE-A502-E656-6D613A63F642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1 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FADA65C1-13AB-27AD-5BB8-FADDC1C2D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36" y="2776600"/>
            <a:ext cx="5441655" cy="164149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DA78CC1-8B47-0FB6-F006-195E8BCAC680}"/>
              </a:ext>
            </a:extLst>
          </p:cNvPr>
          <p:cNvSpPr txBox="1"/>
          <p:nvPr/>
        </p:nvSpPr>
        <p:spPr>
          <a:xfrm>
            <a:off x="6587018" y="4456213"/>
            <a:ext cx="3363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EC15E36-83A9-2044-1E93-DD99D525B554}"/>
              </a:ext>
            </a:extLst>
          </p:cNvPr>
          <p:cNvSpPr txBox="1">
            <a:spLocks/>
          </p:cNvSpPr>
          <p:nvPr/>
        </p:nvSpPr>
        <p:spPr>
          <a:xfrm>
            <a:off x="1094084" y="4852272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Sucesso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2FB0B8-C5EA-D1A5-EA58-E1520A62DA2C}"/>
              </a:ext>
            </a:extLst>
          </p:cNvPr>
          <p:cNvSpPr txBox="1"/>
          <p:nvPr/>
        </p:nvSpPr>
        <p:spPr>
          <a:xfrm>
            <a:off x="1119310" y="2696258"/>
            <a:ext cx="4593427" cy="872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Verificar se o sistema é capaz de manter mais de um usuário;</a:t>
            </a:r>
          </a:p>
        </p:txBody>
      </p:sp>
    </p:spTree>
    <p:extLst>
      <p:ext uri="{BB962C8B-B14F-4D97-AF65-F5344CB8AC3E}">
        <p14:creationId xmlns:p14="http://schemas.microsoft.com/office/powerpoint/2010/main" val="3144784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E9146-0231-4E25-4DE7-47A2B60C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8910F-0039-65E4-4DA8-E49B661BBA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86AFBF-3953-7394-9AB7-CA971B4A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37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5FB2C15-5757-F380-1564-AED872E7B1CA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ACA91DE-789D-F893-2489-79E8ADD8FFA6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02E4D1-5CCE-05AB-D426-FF059F2CDA8E}"/>
              </a:ext>
            </a:extLst>
          </p:cNvPr>
          <p:cNvSpPr txBox="1"/>
          <p:nvPr/>
        </p:nvSpPr>
        <p:spPr>
          <a:xfrm>
            <a:off x="1119310" y="2696258"/>
            <a:ext cx="4593427" cy="12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Verificar se o sistema é capaz de gerar a chave (QR </a:t>
            </a:r>
            <a:r>
              <a:rPr lang="pt-B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) para um dispositivo a</a:t>
            </a: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cessível para múltiplos usuários;</a:t>
            </a:r>
          </a:p>
        </p:txBody>
      </p:sp>
      <p:pic>
        <p:nvPicPr>
          <p:cNvPr id="9" name="Imagem 8" descr="Código QR&#10;&#10;O conteúdo gerado por IA pode estar incorreto.">
            <a:extLst>
              <a:ext uri="{FF2B5EF4-FFF2-40B4-BE49-F238E27FC236}">
                <a16:creationId xmlns:a16="http://schemas.microsoft.com/office/drawing/2014/main" id="{E81DAE8D-4945-E113-400A-2E7C9D46E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31" y="1459528"/>
            <a:ext cx="6057124" cy="45009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2CF51FF-24E9-DCD1-0CFB-1C97DD296D04}"/>
              </a:ext>
            </a:extLst>
          </p:cNvPr>
          <p:cNvSpPr txBox="1"/>
          <p:nvPr/>
        </p:nvSpPr>
        <p:spPr>
          <a:xfrm>
            <a:off x="6993126" y="5960428"/>
            <a:ext cx="3363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1478211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D7A59-3812-395F-F95F-3251165A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42526-2B7C-2134-B84C-1B056C72E7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A4E722-2473-D4BE-8529-62832A84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38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491901F-5D94-E320-167E-3640598BEAD9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015099F-B92C-CCE8-C677-FDE580D88951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582555-1734-77CB-2AC7-3484CF58DB6D}"/>
              </a:ext>
            </a:extLst>
          </p:cNvPr>
          <p:cNvSpPr txBox="1"/>
          <p:nvPr/>
        </p:nvSpPr>
        <p:spPr>
          <a:xfrm>
            <a:off x="1119310" y="2696258"/>
            <a:ext cx="4593427" cy="12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Verificar se o sistema é capaz de gerar a chave (QR </a:t>
            </a:r>
            <a:r>
              <a:rPr lang="pt-B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) para um dispositivo a</a:t>
            </a: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cessível para múltiplos usuários;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6DEF66-8B40-0045-D10D-483211D7442F}"/>
              </a:ext>
            </a:extLst>
          </p:cNvPr>
          <p:cNvSpPr txBox="1"/>
          <p:nvPr/>
        </p:nvSpPr>
        <p:spPr>
          <a:xfrm>
            <a:off x="6993126" y="5960428"/>
            <a:ext cx="3363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F9F329CA-D4E1-648B-CE2B-CCCD901B3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47" y="1818118"/>
            <a:ext cx="4311672" cy="41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4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936C-574A-69AE-B50C-628FFEB2A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B73-F9BD-3F0F-CD9A-6A832254D1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0D21F5-C79A-8B17-EDF5-F2E9D3EC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39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F013830-B1B2-C825-4CC3-D4AA669E6FEC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C5EC4AE-E1AF-4F1E-6DD4-977788E2909C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CBF54D-6C32-4896-49D6-718C6265F7B7}"/>
              </a:ext>
            </a:extLst>
          </p:cNvPr>
          <p:cNvSpPr txBox="1"/>
          <p:nvPr/>
        </p:nvSpPr>
        <p:spPr>
          <a:xfrm>
            <a:off x="1119310" y="2696258"/>
            <a:ext cx="4593427" cy="12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Verificar se o sistema é capaz de gerar a chave (QR </a:t>
            </a:r>
            <a:r>
              <a:rPr lang="pt-B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) para um dispositivo a</a:t>
            </a: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cessível para múltiplos usuários;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327141-B3F6-2917-EF68-10AB2A79E618}"/>
              </a:ext>
            </a:extLst>
          </p:cNvPr>
          <p:cNvSpPr txBox="1"/>
          <p:nvPr/>
        </p:nvSpPr>
        <p:spPr>
          <a:xfrm>
            <a:off x="6993126" y="5960428"/>
            <a:ext cx="3363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A9AF3FC1-E490-54B1-50FC-DB053FC6C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47" y="1818118"/>
            <a:ext cx="4311672" cy="414231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292C6A1-CCFA-EFEC-B4C5-26D61BA055AC}"/>
              </a:ext>
            </a:extLst>
          </p:cNvPr>
          <p:cNvSpPr txBox="1">
            <a:spLocks/>
          </p:cNvSpPr>
          <p:nvPr/>
        </p:nvSpPr>
        <p:spPr>
          <a:xfrm>
            <a:off x="1094084" y="4852272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Sucesso</a:t>
            </a:r>
          </a:p>
        </p:txBody>
      </p:sp>
    </p:spTree>
    <p:extLst>
      <p:ext uri="{BB962C8B-B14F-4D97-AF65-F5344CB8AC3E}">
        <p14:creationId xmlns:p14="http://schemas.microsoft.com/office/powerpoint/2010/main" val="340258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F57C9-9E5C-88A4-FEE4-6ABE81EC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83156-FEBB-D8F3-23AD-92E1BEEF04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INTRODUÇÃO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97FCA9-BEB8-A6F1-287A-1267EC27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B7E716A-6BB3-1998-3817-FA11451D835A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82F0C24-96D3-B2FB-5E30-5AA681E6CAF6}"/>
              </a:ext>
            </a:extLst>
          </p:cNvPr>
          <p:cNvSpPr txBox="1">
            <a:spLocks/>
          </p:cNvSpPr>
          <p:nvPr/>
        </p:nvSpPr>
        <p:spPr>
          <a:xfrm>
            <a:off x="1366568" y="2689604"/>
            <a:ext cx="4349436" cy="180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2639EAD-D02E-88A8-FCF4-4E4B588FBC98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Edifício Inteligente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A78071-12B7-38A7-C964-FCDF67EDD4C6}"/>
              </a:ext>
            </a:extLst>
          </p:cNvPr>
          <p:cNvSpPr txBox="1"/>
          <p:nvPr/>
        </p:nvSpPr>
        <p:spPr>
          <a:xfrm>
            <a:off x="1119310" y="2690336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Um edifício inteligente é aquele edifício capaz de: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15FD62-FE10-4100-B56C-0AB8043BC190}"/>
              </a:ext>
            </a:extLst>
          </p:cNvPr>
          <p:cNvSpPr txBox="1"/>
          <p:nvPr/>
        </p:nvSpPr>
        <p:spPr>
          <a:xfrm>
            <a:off x="1639992" y="3219412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Monitorar o ambiente em que se encontra;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C8BE23-A913-86CB-8E39-E57E3136921E}"/>
              </a:ext>
            </a:extLst>
          </p:cNvPr>
          <p:cNvSpPr txBox="1"/>
          <p:nvPr/>
        </p:nvSpPr>
        <p:spPr>
          <a:xfrm>
            <a:off x="1639992" y="3640979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Controlar o ambiente em que se encontra.</a:t>
            </a:r>
          </a:p>
        </p:txBody>
      </p:sp>
    </p:spTree>
    <p:extLst>
      <p:ext uri="{BB962C8B-B14F-4D97-AF65-F5344CB8AC3E}">
        <p14:creationId xmlns:p14="http://schemas.microsoft.com/office/powerpoint/2010/main" val="2487952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19D6-0CA4-545E-B6B8-085E7A897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EA395-BDA3-0832-02D7-E5CE6CFC1C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319211-56DD-5DA2-1F52-82075ABF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40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01D305E-EE60-AB49-5E33-8BB911A55819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D91851-4821-26CE-83DE-E94AB6AC6093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592261-728C-2E47-1996-114124697BAF}"/>
              </a:ext>
            </a:extLst>
          </p:cNvPr>
          <p:cNvSpPr txBox="1"/>
          <p:nvPr/>
        </p:nvSpPr>
        <p:spPr>
          <a:xfrm>
            <a:off x="1119310" y="2696258"/>
            <a:ext cx="4593427" cy="12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Verificar se o sistema é capaz de permitir o controle do dispositivo para múltiplos usuários seguindo os limites especificados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077A84-9A18-B645-E4F1-FB5D99C64815}"/>
              </a:ext>
            </a:extLst>
          </p:cNvPr>
          <p:cNvSpPr txBox="1"/>
          <p:nvPr/>
        </p:nvSpPr>
        <p:spPr>
          <a:xfrm>
            <a:off x="1119310" y="4772259"/>
            <a:ext cx="797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8F0B0B"/>
                </a:solidFill>
                <a:latin typeface="Helvetica" pitchFamily="2" charset="0"/>
              </a:rPr>
              <a:t>Ler o QR </a:t>
            </a:r>
            <a:r>
              <a:rPr lang="pt-BR" sz="1600" dirty="0" err="1">
                <a:solidFill>
                  <a:srgbClr val="8F0B0B"/>
                </a:solidFill>
                <a:latin typeface="Helvetica" pitchFamily="2" charset="0"/>
              </a:rPr>
              <a:t>Code</a:t>
            </a:r>
            <a:r>
              <a:rPr lang="pt-BR" sz="1600" dirty="0">
                <a:solidFill>
                  <a:srgbClr val="8F0B0B"/>
                </a:solidFill>
                <a:latin typeface="Helvetica" pitchFamily="2" charset="0"/>
              </a:rPr>
              <a:t> concede acesso por tempo limitado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8F0B0B"/>
                </a:solidFill>
                <a:latin typeface="Helvetica" pitchFamily="2" charset="0"/>
              </a:rPr>
              <a:t>Apenas um visitante pode controlar o dispositivo por vez</a:t>
            </a:r>
          </a:p>
        </p:txBody>
      </p:sp>
    </p:spTree>
    <p:extLst>
      <p:ext uri="{BB962C8B-B14F-4D97-AF65-F5344CB8AC3E}">
        <p14:creationId xmlns:p14="http://schemas.microsoft.com/office/powerpoint/2010/main" val="205398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47F2C-F179-C1EF-E418-CFDE2257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D1A3F-F37D-3370-6D70-7634313E4D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AC0650-24C6-17F2-2F6C-04935497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41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3FF9B6-16AB-9FE5-7116-846A96012B26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05A506D-FE00-5DB0-3C1D-640717EB12EB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560BBA-858F-6340-42E6-4B6A3CC09E86}"/>
              </a:ext>
            </a:extLst>
          </p:cNvPr>
          <p:cNvSpPr txBox="1"/>
          <p:nvPr/>
        </p:nvSpPr>
        <p:spPr>
          <a:xfrm>
            <a:off x="1119310" y="2696258"/>
            <a:ext cx="8269134" cy="336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Este teste possui um roteiro: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Usuário 1 lê o QR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gerado no teste 2.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Usuário 1 controla o dispositivo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Usuário 2 lê o QR </a:t>
            </a:r>
            <a:r>
              <a:rPr lang="pt-BR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Code</a:t>
            </a: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Usuário 2 controla o dispositivo.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Usuário 3 lê o QR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Usuário 2 tenta controlar o dispositivo novamente.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Usuário 3 controla o dispositivo.</a:t>
            </a:r>
            <a:endParaRPr lang="pt-BR" sz="18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62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9B37-565B-5200-8AF3-F11EA3471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3D050-B523-1C83-AED6-EAE05FFD7A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F4F8CF-2281-80D2-1E10-DAA039AA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42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3367A66-1DFD-2C6F-4C48-4A550C21BDEC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463F14C-1AA2-71E9-EBB6-79C8F4B22040}"/>
              </a:ext>
            </a:extLst>
          </p:cNvPr>
          <p:cNvSpPr txBox="1">
            <a:spLocks/>
          </p:cNvSpPr>
          <p:nvPr/>
        </p:nvSpPr>
        <p:spPr>
          <a:xfrm>
            <a:off x="1119310" y="122922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114109-938C-1C16-A4D9-74A69FFBB1D8}"/>
              </a:ext>
            </a:extLst>
          </p:cNvPr>
          <p:cNvSpPr txBox="1"/>
          <p:nvPr/>
        </p:nvSpPr>
        <p:spPr>
          <a:xfrm>
            <a:off x="1119310" y="2433942"/>
            <a:ext cx="8269134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Usuário 1 lê o QR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gerado no teste 2.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DCB907E7-4AA0-52FC-5E67-D924CD5B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0" y="3227280"/>
            <a:ext cx="9551406" cy="120778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DFF66D3-AD7A-BDAC-D61F-5A2E675E8EA4}"/>
              </a:ext>
            </a:extLst>
          </p:cNvPr>
          <p:cNvSpPr txBox="1"/>
          <p:nvPr/>
        </p:nvSpPr>
        <p:spPr>
          <a:xfrm>
            <a:off x="9512421" y="4435063"/>
            <a:ext cx="1158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1336250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45AE-A971-806F-4176-1EB446E9D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33AD1-D395-87CC-AB2C-D18059FA26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1259DE-DEFA-B54B-2F3D-F0E2913C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43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5DFE4E-A8F8-9DCC-C208-947601B90183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2EF1705-5107-796F-7EFC-FA81542AD5E7}"/>
              </a:ext>
            </a:extLst>
          </p:cNvPr>
          <p:cNvSpPr txBox="1">
            <a:spLocks/>
          </p:cNvSpPr>
          <p:nvPr/>
        </p:nvSpPr>
        <p:spPr>
          <a:xfrm>
            <a:off x="1119310" y="122922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213F73-7B85-8121-30D9-C48BBAD19FDD}"/>
              </a:ext>
            </a:extLst>
          </p:cNvPr>
          <p:cNvSpPr txBox="1"/>
          <p:nvPr/>
        </p:nvSpPr>
        <p:spPr>
          <a:xfrm>
            <a:off x="1119310" y="2433942"/>
            <a:ext cx="8269134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Usuário 1 controla o dispositivo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9" name="Imagem 8" descr="Interface gráfica do usuário, Texto, Site&#10;&#10;O conteúdo gerado por IA pode estar incorreto.">
            <a:extLst>
              <a:ext uri="{FF2B5EF4-FFF2-40B4-BE49-F238E27FC236}">
                <a16:creationId xmlns:a16="http://schemas.microsoft.com/office/drawing/2014/main" id="{DE6C190B-B0DA-8E8D-AFAA-FDA6D65E2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04" y="2890927"/>
            <a:ext cx="7593571" cy="289865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7930423-7635-F207-3458-2EB5D0D0BEC2}"/>
              </a:ext>
            </a:extLst>
          </p:cNvPr>
          <p:cNvSpPr txBox="1"/>
          <p:nvPr/>
        </p:nvSpPr>
        <p:spPr>
          <a:xfrm>
            <a:off x="7764974" y="5789583"/>
            <a:ext cx="1158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2828298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BA9A4-6C67-4FB3-2407-E7A632FBA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1947F-605E-3576-C86C-8363CBA8B3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8FD662-2010-3D4C-F59F-FD912336B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44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8264C95-0E97-2A76-3000-09B3C5E8A865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DCE4547-2ECD-A24D-6E40-1CFB3CF0EE42}"/>
              </a:ext>
            </a:extLst>
          </p:cNvPr>
          <p:cNvSpPr txBox="1">
            <a:spLocks/>
          </p:cNvSpPr>
          <p:nvPr/>
        </p:nvSpPr>
        <p:spPr>
          <a:xfrm>
            <a:off x="1119310" y="122922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2C3E13-9F6E-5F8F-3E26-CF69B89803C8}"/>
              </a:ext>
            </a:extLst>
          </p:cNvPr>
          <p:cNvSpPr txBox="1"/>
          <p:nvPr/>
        </p:nvSpPr>
        <p:spPr>
          <a:xfrm>
            <a:off x="1119310" y="2433942"/>
            <a:ext cx="8269134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Usuário 2 lê o QR </a:t>
            </a:r>
            <a:r>
              <a:rPr lang="pt-BR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Code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867FBF-A87E-A3B9-CF60-045B06467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310" y="3321879"/>
            <a:ext cx="9551406" cy="101858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A8AD7B-130B-50EF-4F24-06F335865AFC}"/>
              </a:ext>
            </a:extLst>
          </p:cNvPr>
          <p:cNvSpPr txBox="1"/>
          <p:nvPr/>
        </p:nvSpPr>
        <p:spPr>
          <a:xfrm>
            <a:off x="9512421" y="4340463"/>
            <a:ext cx="1158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323251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A9458-5E8C-7FCD-A340-370B4706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A3CCB-5483-0E7C-D34D-50167F8933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A7D55E-295F-D4BA-F420-9203CBA0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45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E303FA5-7018-829E-434A-8ADC746EAED2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789962E-8ED9-C650-F673-C327BB10B146}"/>
              </a:ext>
            </a:extLst>
          </p:cNvPr>
          <p:cNvSpPr txBox="1">
            <a:spLocks/>
          </p:cNvSpPr>
          <p:nvPr/>
        </p:nvSpPr>
        <p:spPr>
          <a:xfrm>
            <a:off x="1119310" y="122922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699BF5E-BA4E-6A54-A7FD-2A08A0DC6E16}"/>
              </a:ext>
            </a:extLst>
          </p:cNvPr>
          <p:cNvSpPr txBox="1"/>
          <p:nvPr/>
        </p:nvSpPr>
        <p:spPr>
          <a:xfrm>
            <a:off x="1119310" y="2433942"/>
            <a:ext cx="8269134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Usuário 2 controla o dispositivo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4BA5E7-383A-F37D-6B93-1761043A7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310" y="2890927"/>
            <a:ext cx="7620853" cy="25184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48D5465-1C78-33CB-1B07-02675BE94CC9}"/>
              </a:ext>
            </a:extLst>
          </p:cNvPr>
          <p:cNvSpPr txBox="1"/>
          <p:nvPr/>
        </p:nvSpPr>
        <p:spPr>
          <a:xfrm>
            <a:off x="7581868" y="5410718"/>
            <a:ext cx="1158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3441201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878B-C45D-E6F4-FCB4-731F3104D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6A099-E066-D1D9-5E77-729F515263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F26618-5AA6-9883-1ACD-E06862C8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46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28D660C-97D0-2E9D-377D-9EF700AB6C32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2257B3C-0DA5-FCCE-B6F5-646B32E9D582}"/>
              </a:ext>
            </a:extLst>
          </p:cNvPr>
          <p:cNvSpPr txBox="1">
            <a:spLocks/>
          </p:cNvSpPr>
          <p:nvPr/>
        </p:nvSpPr>
        <p:spPr>
          <a:xfrm>
            <a:off x="1119310" y="122922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0DC5EB-1B86-11D6-935A-CBDE8A04AAF2}"/>
              </a:ext>
            </a:extLst>
          </p:cNvPr>
          <p:cNvSpPr txBox="1"/>
          <p:nvPr/>
        </p:nvSpPr>
        <p:spPr>
          <a:xfrm>
            <a:off x="1119310" y="2433942"/>
            <a:ext cx="8269134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Usuário 3 lê o QR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Code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2119FE-0084-EBFA-D636-900C5500C936}"/>
              </a:ext>
            </a:extLst>
          </p:cNvPr>
          <p:cNvSpPr txBox="1"/>
          <p:nvPr/>
        </p:nvSpPr>
        <p:spPr>
          <a:xfrm>
            <a:off x="1119310" y="2890927"/>
            <a:ext cx="8269134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0" kern="1200" dirty="0">
                <a:solidFill>
                  <a:srgbClr val="262626"/>
                </a:solidFill>
                <a:effectLst/>
                <a:latin typeface="Helvetica" pitchFamily="2" charset="0"/>
                <a:ea typeface="+mn-ea"/>
                <a:cs typeface="+mn-cs"/>
              </a:rPr>
              <a:t>Usuário 2 tenta controlar o dispositivo novamente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C645EDBC-0A96-57A3-12BF-BAFF6F80E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86" y="3510089"/>
            <a:ext cx="3217300" cy="269895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789BF41-D840-6F40-6956-BF38DD8BF4FF}"/>
              </a:ext>
            </a:extLst>
          </p:cNvPr>
          <p:cNvSpPr txBox="1"/>
          <p:nvPr/>
        </p:nvSpPr>
        <p:spPr>
          <a:xfrm>
            <a:off x="4399986" y="5947436"/>
            <a:ext cx="1158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</p:spTree>
    <p:extLst>
      <p:ext uri="{BB962C8B-B14F-4D97-AF65-F5344CB8AC3E}">
        <p14:creationId xmlns:p14="http://schemas.microsoft.com/office/powerpoint/2010/main" val="668210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29DB4-32C8-367C-A32F-F7D217076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562D3-24ED-4482-2D52-9F34578EF7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TESTES E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92D2FD-A4A9-72F4-C59C-E247781D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47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F2BFF2A-5090-9E89-2423-18E849FA048E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811B9BB-983F-395C-A9CB-F16E48533470}"/>
              </a:ext>
            </a:extLst>
          </p:cNvPr>
          <p:cNvSpPr txBox="1">
            <a:spLocks/>
          </p:cNvSpPr>
          <p:nvPr/>
        </p:nvSpPr>
        <p:spPr>
          <a:xfrm>
            <a:off x="1119310" y="122922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TESTE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FB553D-DD9F-27CE-7870-1B8161E77BFC}"/>
              </a:ext>
            </a:extLst>
          </p:cNvPr>
          <p:cNvSpPr txBox="1"/>
          <p:nvPr/>
        </p:nvSpPr>
        <p:spPr>
          <a:xfrm>
            <a:off x="1119310" y="2433942"/>
            <a:ext cx="8269134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Usuário 3 controla o dispositivo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BF45E2-E970-D60F-C77B-D3EDD6A82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310" y="3057730"/>
            <a:ext cx="7620853" cy="192326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099C75C-EA1A-A377-4E8D-3D37208605B3}"/>
              </a:ext>
            </a:extLst>
          </p:cNvPr>
          <p:cNvSpPr txBox="1"/>
          <p:nvPr/>
        </p:nvSpPr>
        <p:spPr>
          <a:xfrm>
            <a:off x="7585711" y="5016992"/>
            <a:ext cx="1158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Autor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E8635D7-32FA-1C96-6CF7-B35551181EF3}"/>
              </a:ext>
            </a:extLst>
          </p:cNvPr>
          <p:cNvSpPr txBox="1">
            <a:spLocks/>
          </p:cNvSpPr>
          <p:nvPr/>
        </p:nvSpPr>
        <p:spPr>
          <a:xfrm>
            <a:off x="1119310" y="4980994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Sucesso</a:t>
            </a:r>
          </a:p>
        </p:txBody>
      </p:sp>
    </p:spTree>
    <p:extLst>
      <p:ext uri="{BB962C8B-B14F-4D97-AF65-F5344CB8AC3E}">
        <p14:creationId xmlns:p14="http://schemas.microsoft.com/office/powerpoint/2010/main" val="894230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E270-AABB-8A5E-1A44-B32F1B570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22C5C-0B69-48C9-ABD5-CDE428A11F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8594" y="2994819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CONCLUSÃO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EB2F73-7368-E396-10DE-7BFA4D81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48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42A491-8B6F-1CEC-BA6B-F1D8962EB99A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</p:spTree>
    <p:extLst>
      <p:ext uri="{BB962C8B-B14F-4D97-AF65-F5344CB8AC3E}">
        <p14:creationId xmlns:p14="http://schemas.microsoft.com/office/powerpoint/2010/main" val="1336674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A9E77-C533-8266-0600-2C08FA0F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56A17-5794-2355-84DB-96FB8E8EBA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5610383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TRABALHOS FUTUROS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306232-98B3-A74E-4361-A3BD7A3B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49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08555D8-EEFD-0A5B-FD8C-1F7B98D0B3C8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DA7CAC-06F5-C413-9C19-1B6AC2D2AD22}"/>
              </a:ext>
            </a:extLst>
          </p:cNvPr>
          <p:cNvSpPr txBox="1"/>
          <p:nvPr/>
        </p:nvSpPr>
        <p:spPr>
          <a:xfrm>
            <a:off x="1197923" y="2578798"/>
            <a:ext cx="9645260" cy="12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Integração com mais dispositivos;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Integração com mais protocolos;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Implementação de uma hierarquia a definir pelo administrador do dado Servidor Local</a:t>
            </a:r>
          </a:p>
        </p:txBody>
      </p:sp>
    </p:spTree>
    <p:extLst>
      <p:ext uri="{BB962C8B-B14F-4D97-AF65-F5344CB8AC3E}">
        <p14:creationId xmlns:p14="http://schemas.microsoft.com/office/powerpoint/2010/main" val="82354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0F969-E8DB-E02A-54FE-C9254B988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6BA57-FC1C-0D07-D63C-05AA70B52B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INTRODUÇÃO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27F977-3DB2-893F-9ED5-76122459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5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8BA6279-4D75-0789-4FBE-A0A4BC6E729F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E04A1B-85A9-DFFC-89EE-A6C2C69C34CC}"/>
              </a:ext>
            </a:extLst>
          </p:cNvPr>
          <p:cNvSpPr txBox="1">
            <a:spLocks/>
          </p:cNvSpPr>
          <p:nvPr/>
        </p:nvSpPr>
        <p:spPr>
          <a:xfrm>
            <a:off x="1366568" y="2689604"/>
            <a:ext cx="4349436" cy="180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AEC127B-2F49-EEA5-30FC-5E5D276528C7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Edifício Inteligente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28EC479-F7AD-F973-B137-F3F1593FE885}"/>
              </a:ext>
            </a:extLst>
          </p:cNvPr>
          <p:cNvSpPr txBox="1">
            <a:spLocks/>
          </p:cNvSpPr>
          <p:nvPr/>
        </p:nvSpPr>
        <p:spPr>
          <a:xfrm>
            <a:off x="1639992" y="3351526"/>
            <a:ext cx="6960484" cy="4128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Monitora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 o ambiente em que se encontra através de </a:t>
            </a: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sensores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, e</a:t>
            </a:r>
          </a:p>
          <a:p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Controla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 o ambiente em que se encontra através de </a:t>
            </a: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atuadores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2266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BAEB-EC7A-6729-0405-66FEBFB4F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03E197-EC55-F00E-0247-9F526923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50</a:t>
            </a:fld>
            <a:endParaRPr lang="en-US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C9B2D88-C6CA-7851-C44C-BFEA764BEB35}"/>
              </a:ext>
            </a:extLst>
          </p:cNvPr>
          <p:cNvGrpSpPr/>
          <p:nvPr/>
        </p:nvGrpSpPr>
        <p:grpSpPr>
          <a:xfrm>
            <a:off x="860707" y="1796678"/>
            <a:ext cx="6335667" cy="523220"/>
            <a:chOff x="838200" y="1796678"/>
            <a:chExt cx="6335667" cy="52322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E3A4D4B-22E2-354A-7984-C71B4971D935}"/>
                </a:ext>
              </a:extLst>
            </p:cNvPr>
            <p:cNvSpPr txBox="1"/>
            <p:nvPr/>
          </p:nvSpPr>
          <p:spPr>
            <a:xfrm>
              <a:off x="1054831" y="1796678"/>
              <a:ext cx="61190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u="none" strike="noStrike" baseline="0" dirty="0">
                  <a:latin typeface="Helvetica" pitchFamily="2" charset="0"/>
                </a:rPr>
                <a:t>WIGGINTON, M.; HARRIS, J. Intelligent skins. [</a:t>
              </a:r>
              <a:r>
                <a:rPr lang="en-US" sz="1400" b="0" i="0" u="none" strike="noStrike" baseline="0" dirty="0" err="1">
                  <a:latin typeface="Helvetica" pitchFamily="2" charset="0"/>
                </a:rPr>
                <a:t>S.l.</a:t>
              </a:r>
              <a:r>
                <a:rPr lang="en-US" sz="1400" b="0" i="0" u="none" strike="noStrike" baseline="0" dirty="0">
                  <a:latin typeface="Helvetica" pitchFamily="2" charset="0"/>
                </a:rPr>
                <a:t>]: Butterworth-Heinemann, 2002. 176 p. ISBN 0750648473</a:t>
              </a:r>
              <a:endParaRPr lang="pt-BR" sz="1400" dirty="0">
                <a:latin typeface="Helvetica" pitchFamily="2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962DCE1-39FE-FA17-D99B-F3207974D874}"/>
                </a:ext>
              </a:extLst>
            </p:cNvPr>
            <p:cNvSpPr txBox="1"/>
            <p:nvPr/>
          </p:nvSpPr>
          <p:spPr>
            <a:xfrm>
              <a:off x="838200" y="1796678"/>
              <a:ext cx="43326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[1]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618A03D-46BC-6552-4D33-72BA2E105FAA}"/>
              </a:ext>
            </a:extLst>
          </p:cNvPr>
          <p:cNvGrpSpPr/>
          <p:nvPr/>
        </p:nvGrpSpPr>
        <p:grpSpPr>
          <a:xfrm>
            <a:off x="860707" y="2510693"/>
            <a:ext cx="10448924" cy="738664"/>
            <a:chOff x="838200" y="2535878"/>
            <a:chExt cx="10448924" cy="738664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FBC39FA-1237-5AEB-0B8A-89A4F6EDEC13}"/>
                </a:ext>
              </a:extLst>
            </p:cNvPr>
            <p:cNvSpPr txBox="1"/>
            <p:nvPr/>
          </p:nvSpPr>
          <p:spPr>
            <a:xfrm>
              <a:off x="1054831" y="2535878"/>
              <a:ext cx="1023229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Automated Logic OF253A-E2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OptiFlex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Advanced Application Equipment Controller. </a:t>
              </a:r>
              <a:r>
                <a:rPr lang="en-US" sz="1400" dirty="0" err="1">
                  <a:solidFill>
                    <a:srgbClr val="222222"/>
                  </a:solidFill>
                  <a:latin typeface="Helvetica" pitchFamily="2" charset="0"/>
                </a:rPr>
                <a:t>Disponível</a:t>
              </a:r>
              <a:r>
                <a:rPr lang="en-US" sz="1400" dirty="0">
                  <a:solidFill>
                    <a:srgbClr val="222222"/>
                  </a:solidFill>
                  <a:latin typeface="Helvetica" pitchFamily="2" charset="0"/>
                </a:rPr>
                <a:t> </a:t>
              </a:r>
              <a:r>
                <a:rPr lang="en-US" sz="1400" dirty="0" err="1">
                  <a:solidFill>
                    <a:srgbClr val="222222"/>
                  </a:solidFill>
                  <a:latin typeface="Helvetica" pitchFamily="2" charset="0"/>
                </a:rPr>
                <a:t>em</a:t>
              </a:r>
              <a:r>
                <a:rPr lang="en-US" sz="1400" dirty="0">
                  <a:solidFill>
                    <a:srgbClr val="222222"/>
                  </a:solidFill>
                  <a:latin typeface="Helvetica" pitchFamily="2" charset="0"/>
                </a:rPr>
                <a:t>: &lt;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https://www.b2esurplus.com/automated-logic-of253a-e2-optiflex-advanced-application-equipment-controller-new/?srsltid=AfmBOoqV3V7dGW3HHcneGtbFiGmoV0h5WwJ5XY2wbBvHix5PBSvNB9Tn&gt;.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Acesso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em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27 de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março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de 2025.</a:t>
              </a:r>
              <a:endParaRPr lang="pt-BR" sz="1400" dirty="0">
                <a:latin typeface="Helvetica" pitchFamily="2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E31E139-2904-CC54-6DB5-D5D1964D9C71}"/>
                </a:ext>
              </a:extLst>
            </p:cNvPr>
            <p:cNvSpPr txBox="1"/>
            <p:nvPr/>
          </p:nvSpPr>
          <p:spPr>
            <a:xfrm>
              <a:off x="838200" y="2535878"/>
              <a:ext cx="43326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[2]</a:t>
              </a:r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07D14B03-9472-B328-7016-55C6B516DC7D}"/>
              </a:ext>
            </a:extLst>
          </p:cNvPr>
          <p:cNvSpPr txBox="1">
            <a:spLocks/>
          </p:cNvSpPr>
          <p:nvPr/>
        </p:nvSpPr>
        <p:spPr>
          <a:xfrm>
            <a:off x="531845" y="591166"/>
            <a:ext cx="3388305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REFERÊNCIAS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1CC8E67-686B-E858-6205-883CC3E0DD4E}"/>
              </a:ext>
            </a:extLst>
          </p:cNvPr>
          <p:cNvGrpSpPr/>
          <p:nvPr/>
        </p:nvGrpSpPr>
        <p:grpSpPr>
          <a:xfrm>
            <a:off x="860707" y="3440153"/>
            <a:ext cx="10448924" cy="738664"/>
            <a:chOff x="763222" y="3389784"/>
            <a:chExt cx="10448924" cy="738664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C4E7724-DA31-BC53-3175-04B8F606F290}"/>
                </a:ext>
              </a:extLst>
            </p:cNvPr>
            <p:cNvSpPr txBox="1"/>
            <p:nvPr/>
          </p:nvSpPr>
          <p:spPr>
            <a:xfrm>
              <a:off x="979853" y="3389784"/>
              <a:ext cx="1023229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STATISTA. Number of Internet of Things (IoT) connections worldwide from 2022 to 2023, with forecasts from 2024 to 2033. 2024.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Dispon</a:t>
              </a:r>
              <a:r>
                <a:rPr lang="en-US" sz="1400" dirty="0" err="1">
                  <a:solidFill>
                    <a:srgbClr val="222222"/>
                  </a:solidFill>
                  <a:latin typeface="Helvetica" pitchFamily="2" charset="0"/>
                </a:rPr>
                <a:t>í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vel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em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: ⟨https: //www.statista.com/statistics/1183457/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iot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-connected-devices-worldwide/⟩.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Acesso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em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27 de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março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de 2025.</a:t>
              </a:r>
              <a:endParaRPr lang="pt-BR" sz="1400" dirty="0">
                <a:latin typeface="Helvetica" pitchFamily="2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D7F0A57-5616-ACA2-1C2B-6CFC56905D82}"/>
                </a:ext>
              </a:extLst>
            </p:cNvPr>
            <p:cNvSpPr txBox="1"/>
            <p:nvPr/>
          </p:nvSpPr>
          <p:spPr>
            <a:xfrm>
              <a:off x="763222" y="3389784"/>
              <a:ext cx="43326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[3]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95AC786-7BA8-1E8C-A6F5-C53584919AB5}"/>
              </a:ext>
            </a:extLst>
          </p:cNvPr>
          <p:cNvGrpSpPr/>
          <p:nvPr/>
        </p:nvGrpSpPr>
        <p:grpSpPr>
          <a:xfrm>
            <a:off x="860707" y="4369613"/>
            <a:ext cx="10448924" cy="523220"/>
            <a:chOff x="763222" y="3389784"/>
            <a:chExt cx="10448924" cy="523220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A23A632-6683-5517-384A-5ED118D796AE}"/>
                </a:ext>
              </a:extLst>
            </p:cNvPr>
            <p:cNvSpPr txBox="1"/>
            <p:nvPr/>
          </p:nvSpPr>
          <p:spPr>
            <a:xfrm>
              <a:off x="979853" y="3389784"/>
              <a:ext cx="1023229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MICROSOFT. 2019 manufacturing trends report. 2019.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Disponível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em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: ⟨https://info.microsoft.com/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rs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/157-GQE-382/images/</a:t>
              </a:r>
            </a:p>
            <a:p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EN-US-CNTNT-Report-2019-Manufacturing-Trends.pdf⟩.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Acesso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em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21 de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março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de 2025.</a:t>
              </a:r>
              <a:endParaRPr lang="pt-BR" sz="1400" dirty="0">
                <a:latin typeface="Helvetica" pitchFamily="2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CC8C2EF7-A9F3-F2E8-1637-00CC83B5F04B}"/>
                </a:ext>
              </a:extLst>
            </p:cNvPr>
            <p:cNvSpPr txBox="1"/>
            <p:nvPr/>
          </p:nvSpPr>
          <p:spPr>
            <a:xfrm>
              <a:off x="763222" y="3389784"/>
              <a:ext cx="43326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[4]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7837FC4-DC69-E162-4970-5739F6985AEF}"/>
              </a:ext>
            </a:extLst>
          </p:cNvPr>
          <p:cNvGrpSpPr/>
          <p:nvPr/>
        </p:nvGrpSpPr>
        <p:grpSpPr>
          <a:xfrm>
            <a:off x="860707" y="5083628"/>
            <a:ext cx="10448924" cy="523220"/>
            <a:chOff x="838200" y="2535878"/>
            <a:chExt cx="10448924" cy="523220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256403A-07AB-D526-3AC9-3F8BD0B7EF72}"/>
                </a:ext>
              </a:extLst>
            </p:cNvPr>
            <p:cNvSpPr txBox="1"/>
            <p:nvPr/>
          </p:nvSpPr>
          <p:spPr>
            <a:xfrm>
              <a:off x="1054831" y="2535878"/>
              <a:ext cx="1023229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Control Smart Moes UFO-R6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Infrarrojo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/Wi-Fi - Black. </a:t>
              </a:r>
              <a:r>
                <a:rPr lang="en-US" sz="1400" dirty="0" err="1">
                  <a:solidFill>
                    <a:srgbClr val="222222"/>
                  </a:solidFill>
                  <a:latin typeface="Helvetica" pitchFamily="2" charset="0"/>
                </a:rPr>
                <a:t>Disponível</a:t>
              </a:r>
              <a:r>
                <a:rPr lang="en-US" sz="1400" dirty="0">
                  <a:solidFill>
                    <a:srgbClr val="222222"/>
                  </a:solidFill>
                  <a:latin typeface="Helvetica" pitchFamily="2" charset="0"/>
                </a:rPr>
                <a:t> </a:t>
              </a:r>
              <a:r>
                <a:rPr lang="en-US" sz="1400" dirty="0" err="1">
                  <a:solidFill>
                    <a:srgbClr val="222222"/>
                  </a:solidFill>
                  <a:latin typeface="Helvetica" pitchFamily="2" charset="0"/>
                </a:rPr>
                <a:t>em</a:t>
              </a:r>
              <a:r>
                <a:rPr lang="en-US" sz="1400" dirty="0">
                  <a:solidFill>
                    <a:srgbClr val="222222"/>
                  </a:solidFill>
                  <a:latin typeface="Helvetica" pitchFamily="2" charset="0"/>
                </a:rPr>
                <a:t>: &lt;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https://www.mobilezone.com.br/product/670692/&gt;.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Acesso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em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27 de </a:t>
              </a:r>
              <a:r>
                <a:rPr lang="en-US" sz="1400" b="0" i="0" dirty="0" err="1">
                  <a:solidFill>
                    <a:srgbClr val="222222"/>
                  </a:solidFill>
                  <a:effectLst/>
                  <a:latin typeface="Helvetica" pitchFamily="2" charset="0"/>
                </a:rPr>
                <a:t>março</a:t>
              </a:r>
              <a:r>
                <a:rPr lang="en-US" sz="1400" b="0" i="0" dirty="0">
                  <a:solidFill>
                    <a:srgbClr val="222222"/>
                  </a:solidFill>
                  <a:effectLst/>
                  <a:latin typeface="Helvetica" pitchFamily="2" charset="0"/>
                </a:rPr>
                <a:t> de 2025.</a:t>
              </a:r>
              <a:endParaRPr lang="pt-BR" sz="1400" dirty="0">
                <a:latin typeface="Helvetica" pitchFamily="2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247DA08-90A3-8888-90C7-689ED7423A2B}"/>
                </a:ext>
              </a:extLst>
            </p:cNvPr>
            <p:cNvSpPr txBox="1"/>
            <p:nvPr/>
          </p:nvSpPr>
          <p:spPr>
            <a:xfrm>
              <a:off x="838200" y="2535878"/>
              <a:ext cx="43326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2" charset="0"/>
                </a:rPr>
                <a:t>[5]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21FED2-840E-905F-C084-2D78E12F4D43}"/>
              </a:ext>
            </a:extLst>
          </p:cNvPr>
          <p:cNvSpPr txBox="1"/>
          <p:nvPr/>
        </p:nvSpPr>
        <p:spPr>
          <a:xfrm>
            <a:off x="1077338" y="5797643"/>
            <a:ext cx="10232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STUBBINGS, M. Intelligent buildings. Contracts, 1986.</a:t>
            </a:r>
          </a:p>
        </p:txBody>
      </p:sp>
    </p:spTree>
    <p:extLst>
      <p:ext uri="{BB962C8B-B14F-4D97-AF65-F5344CB8AC3E}">
        <p14:creationId xmlns:p14="http://schemas.microsoft.com/office/powerpoint/2010/main" val="138117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D2E1A-271E-28AD-9F0F-87865F43D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66BC849B-F55E-90F2-A113-8863486F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26" y="5438645"/>
            <a:ext cx="1744718" cy="74736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BA51D7-7BB2-0878-E447-5E837F8500A7}"/>
              </a:ext>
            </a:extLst>
          </p:cNvPr>
          <p:cNvSpPr txBox="1">
            <a:spLocks/>
          </p:cNvSpPr>
          <p:nvPr/>
        </p:nvSpPr>
        <p:spPr>
          <a:xfrm>
            <a:off x="1122378" y="2427075"/>
            <a:ext cx="11069622" cy="1267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4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OBRIGADO!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AF8E03-9629-589A-7F3C-10F66B0F927B}"/>
              </a:ext>
            </a:extLst>
          </p:cNvPr>
          <p:cNvSpPr txBox="1">
            <a:spLocks/>
          </p:cNvSpPr>
          <p:nvPr/>
        </p:nvSpPr>
        <p:spPr>
          <a:xfrm>
            <a:off x="410171" y="85277"/>
            <a:ext cx="4542075" cy="38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UNIOESTE – CURSO DE CIÊNCIA DA COMPUTAÇÃO – FOZ DO IGUAÇU</a:t>
            </a:r>
          </a:p>
        </p:txBody>
      </p:sp>
    </p:spTree>
    <p:extLst>
      <p:ext uri="{BB962C8B-B14F-4D97-AF65-F5344CB8AC3E}">
        <p14:creationId xmlns:p14="http://schemas.microsoft.com/office/powerpoint/2010/main" val="114434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9353-BFD0-8216-2301-A85F584F3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A0B98-93C7-CE2A-5FE8-FDDB6EE255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INTRODUÇÃO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BB861D-90A1-15B6-D465-A66E67D9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6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99B2134-2883-B76D-8D25-2AF4AEB62514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6886FF-DA51-6A1A-9772-4DF7C7581992}"/>
              </a:ext>
            </a:extLst>
          </p:cNvPr>
          <p:cNvSpPr txBox="1">
            <a:spLocks/>
          </p:cNvSpPr>
          <p:nvPr/>
        </p:nvSpPr>
        <p:spPr>
          <a:xfrm>
            <a:off x="1366568" y="2689604"/>
            <a:ext cx="4349436" cy="180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E077A5-CC25-78F3-317A-6DFD651C057D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Edifício Inteligente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EDCC45-D4C9-14DD-8ACF-441D789B62F2}"/>
              </a:ext>
            </a:extLst>
          </p:cNvPr>
          <p:cNvSpPr txBox="1"/>
          <p:nvPr/>
        </p:nvSpPr>
        <p:spPr>
          <a:xfrm>
            <a:off x="1271710" y="2689604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Exemplo de Sensor/Atuador de mercado: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F0A5C12-2749-268E-44D6-FE94A46F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027" y="1459528"/>
            <a:ext cx="5847604" cy="43529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089B36-1571-C114-DC64-C0840FEB5D07}"/>
              </a:ext>
            </a:extLst>
          </p:cNvPr>
          <p:cNvSpPr txBox="1"/>
          <p:nvPr/>
        </p:nvSpPr>
        <p:spPr>
          <a:xfrm>
            <a:off x="11309631" y="1436492"/>
            <a:ext cx="4332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[2]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36FBAE-468F-2B0F-A470-B950A912C5D8}"/>
              </a:ext>
            </a:extLst>
          </p:cNvPr>
          <p:cNvSpPr txBox="1"/>
          <p:nvPr/>
        </p:nvSpPr>
        <p:spPr>
          <a:xfrm>
            <a:off x="6096000" y="5807427"/>
            <a:ext cx="46767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www.b2esurplus.com</a:t>
            </a:r>
          </a:p>
        </p:txBody>
      </p:sp>
    </p:spTree>
    <p:extLst>
      <p:ext uri="{BB962C8B-B14F-4D97-AF65-F5344CB8AC3E}">
        <p14:creationId xmlns:p14="http://schemas.microsoft.com/office/powerpoint/2010/main" val="429482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E36B6-5D96-C6A5-1E8A-B2BA8BA1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C7D9B-2E9E-561E-9147-EB4E1BA240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INTRODUÇÃO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3ECB09-BB19-1DFF-D7EA-D096A6C5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7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C2E8CC1-7F3F-8CE9-7793-0C05304AF85E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5503ED-250E-CDE5-F68A-0AE162B91BB8}"/>
              </a:ext>
            </a:extLst>
          </p:cNvPr>
          <p:cNvSpPr txBox="1">
            <a:spLocks/>
          </p:cNvSpPr>
          <p:nvPr/>
        </p:nvSpPr>
        <p:spPr>
          <a:xfrm>
            <a:off x="1366568" y="2689604"/>
            <a:ext cx="4349436" cy="180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1AC3DA9-5D9F-563F-9C70-1D50BE701B70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Edifício Inteligente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AB2094-1720-978F-B53F-8FD99DED5B52}"/>
              </a:ext>
            </a:extLst>
          </p:cNvPr>
          <p:cNvSpPr txBox="1"/>
          <p:nvPr/>
        </p:nvSpPr>
        <p:spPr>
          <a:xfrm>
            <a:off x="1119310" y="2690336"/>
            <a:ext cx="6097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Dispositivos de Internet das Coisas para Casas Inteligentes são 60% de todos os dispositivos conectados ao redor do mundo;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Sensores estão ficando mais acessível economicamente nas últimas duas décadas.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9CED0F-BCFC-9D5F-91F1-9E88A8B78F66}"/>
              </a:ext>
            </a:extLst>
          </p:cNvPr>
          <p:cNvSpPr txBox="1"/>
          <p:nvPr/>
        </p:nvSpPr>
        <p:spPr>
          <a:xfrm>
            <a:off x="2137056" y="3167390"/>
            <a:ext cx="4332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[3]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E5117A-20F6-1888-EA88-185E240D867E}"/>
              </a:ext>
            </a:extLst>
          </p:cNvPr>
          <p:cNvSpPr txBox="1"/>
          <p:nvPr/>
        </p:nvSpPr>
        <p:spPr>
          <a:xfrm>
            <a:off x="3456881" y="3929462"/>
            <a:ext cx="4332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97318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8AB56-FE93-8EFB-13EB-A87163B4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99436-EA6F-97C9-7D44-815A83A169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INTRODUÇÃO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1E8F67-BF30-D1A3-BC13-A7C8B68F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8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7B068B4-C0AB-BAC5-30C9-A3FDE408093B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ABDA295-4EC0-0F97-8104-4EFF58644F71}"/>
              </a:ext>
            </a:extLst>
          </p:cNvPr>
          <p:cNvSpPr txBox="1">
            <a:spLocks/>
          </p:cNvSpPr>
          <p:nvPr/>
        </p:nvSpPr>
        <p:spPr>
          <a:xfrm>
            <a:off x="1366568" y="2689604"/>
            <a:ext cx="4349436" cy="180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06C10A-950D-FD1F-F926-53CC31EEC0CD}"/>
              </a:ext>
            </a:extLst>
          </p:cNvPr>
          <p:cNvSpPr txBox="1">
            <a:spLocks/>
          </p:cNvSpPr>
          <p:nvPr/>
        </p:nvSpPr>
        <p:spPr>
          <a:xfrm>
            <a:off x="1119310" y="190823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Edifício Inteligente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D73FA1-944C-CF2B-49FF-89F09BD0577A}"/>
              </a:ext>
            </a:extLst>
          </p:cNvPr>
          <p:cNvSpPr txBox="1"/>
          <p:nvPr/>
        </p:nvSpPr>
        <p:spPr>
          <a:xfrm>
            <a:off x="1271710" y="2689604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Exemplo de Sensor/Atuador IoT para</a:t>
            </a: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Casas Inteligentes: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4A2EF9-6640-BED3-A7CD-22CE4CB70254}"/>
              </a:ext>
            </a:extLst>
          </p:cNvPr>
          <p:cNvSpPr txBox="1"/>
          <p:nvPr/>
        </p:nvSpPr>
        <p:spPr>
          <a:xfrm>
            <a:off x="11362972" y="2211614"/>
            <a:ext cx="4332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[5]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A05FBCA-0665-3EEC-489C-2E5E96A29862}"/>
              </a:ext>
            </a:extLst>
          </p:cNvPr>
          <p:cNvSpPr txBox="1"/>
          <p:nvPr/>
        </p:nvSpPr>
        <p:spPr>
          <a:xfrm>
            <a:off x="6571406" y="4968507"/>
            <a:ext cx="3405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FONTE: www.mobilezone.com.br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29798C0-DC45-02F7-4781-6048178E1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73" y="2262322"/>
            <a:ext cx="6235328" cy="26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5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30791-B8F7-518E-432C-A29ED2152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00E19-5DE5-9BEA-5D6D-A5CD964B96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3388305" cy="868362"/>
          </a:xfrm>
        </p:spPr>
        <p:txBody>
          <a:bodyPr/>
          <a:lstStyle/>
          <a:p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osterama" panose="020B0504020200020000" pitchFamily="34" charset="0"/>
              </a:rPr>
              <a:t>OBJETIVOS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E4AB81-AC2A-63D1-474C-D906CAAA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9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13C3357-BC67-4D23-1B62-A3C805D3B94E}"/>
              </a:ext>
            </a:extLst>
          </p:cNvPr>
          <p:cNvSpPr txBox="1">
            <a:spLocks/>
          </p:cNvSpPr>
          <p:nvPr/>
        </p:nvSpPr>
        <p:spPr>
          <a:xfrm>
            <a:off x="410170" y="108727"/>
            <a:ext cx="56103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DESENVOLVIMENTO DE UM SISTEMA MULTIUSUÁRIO PARA EDIFÍCIOS INTELIGENTES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C24B3A8-2655-852F-573B-AC329D11D237}"/>
              </a:ext>
            </a:extLst>
          </p:cNvPr>
          <p:cNvSpPr txBox="1">
            <a:spLocks/>
          </p:cNvSpPr>
          <p:nvPr/>
        </p:nvSpPr>
        <p:spPr>
          <a:xfrm>
            <a:off x="1366568" y="2689604"/>
            <a:ext cx="4349436" cy="18009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C688CC2-8A36-D5F0-7C31-E9DC5D196F87}"/>
              </a:ext>
            </a:extLst>
          </p:cNvPr>
          <p:cNvSpPr txBox="1">
            <a:spLocks/>
          </p:cNvSpPr>
          <p:nvPr/>
        </p:nvSpPr>
        <p:spPr>
          <a:xfrm>
            <a:off x="1119310" y="1821608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Posterama" panose="020B0504020200020000" pitchFamily="34" charset="0"/>
              </a:rPr>
              <a:t>Objetivo Geral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3D8F39-1F4E-4397-E6C9-D6E8E0B04E45}"/>
              </a:ext>
            </a:extLst>
          </p:cNvPr>
          <p:cNvSpPr txBox="1"/>
          <p:nvPr/>
        </p:nvSpPr>
        <p:spPr>
          <a:xfrm>
            <a:off x="1119310" y="2690336"/>
            <a:ext cx="8196140" cy="63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</a:rPr>
              <a:t>Este trabalho visa desenvolver um sistema básico que demonstre a viabilidade da operação simultânea de múltiplos usuários em um edifício inteligente. A proposta é criar uma solução funcional que atenda a múltiplos usuários em um ambiente compartilhado. </a:t>
            </a:r>
          </a:p>
        </p:txBody>
      </p:sp>
    </p:spTree>
    <p:extLst>
      <p:ext uri="{BB962C8B-B14F-4D97-AF65-F5344CB8AC3E}">
        <p14:creationId xmlns:p14="http://schemas.microsoft.com/office/powerpoint/2010/main" val="3266194656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444B5"/>
      </a:accent4>
      <a:accent5>
        <a:srgbClr val="4D7EC3"/>
      </a:accent5>
      <a:accent6>
        <a:srgbClr val="3B9EB1"/>
      </a:accent6>
      <a:hlink>
        <a:srgbClr val="3F5FB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2039</Words>
  <Application>Microsoft Office PowerPoint</Application>
  <PresentationFormat>Widescreen</PresentationFormat>
  <Paragraphs>383</Paragraphs>
  <Slides>51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Helvetica Neue</vt:lpstr>
      <vt:lpstr>Aptos</vt:lpstr>
      <vt:lpstr>Arial</vt:lpstr>
      <vt:lpstr>Helvetica</vt:lpstr>
      <vt:lpstr>Roboto</vt:lpstr>
      <vt:lpstr>Roboto Condensed</vt:lpstr>
      <vt:lpstr>Seaford</vt:lpstr>
      <vt:lpstr>LevelVTI</vt:lpstr>
      <vt:lpstr>Apresentação do PowerPoint</vt:lpstr>
      <vt:lpstr>CONTEÚDO</vt:lpstr>
      <vt:lpstr>INTRODUÇÃO</vt:lpstr>
      <vt:lpstr>INTRODUÇÃO</vt:lpstr>
      <vt:lpstr>INTRODUÇÃO</vt:lpstr>
      <vt:lpstr>INTRODUÇÃO</vt:lpstr>
      <vt:lpstr>INTRODUÇÃO</vt:lpstr>
      <vt:lpstr>INTRODUÇÃO</vt:lpstr>
      <vt:lpstr>OBJETIVOS</vt:lpstr>
      <vt:lpstr>OBJETIVOS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O SISTEMA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TESTES E RESULTADOS</vt:lpstr>
      <vt:lpstr>CONCLUSÃO</vt:lpstr>
      <vt:lpstr>TRABALHOS FUTUROS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um sistema multiusuários para edifícios inteligentes</dc:title>
  <dc:creator>Victor Hugo de Almeida Alicino</dc:creator>
  <cp:lastModifiedBy>Victor Hugo de Almeida Alicino</cp:lastModifiedBy>
  <cp:revision>5</cp:revision>
  <dcterms:created xsi:type="dcterms:W3CDTF">2024-04-01T07:52:58Z</dcterms:created>
  <dcterms:modified xsi:type="dcterms:W3CDTF">2025-03-27T15:15:36Z</dcterms:modified>
</cp:coreProperties>
</file>